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Lst>
  <p:sldSz cx="43524488" cy="24310975"/>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30" d="100"/>
          <a:sy n="30" d="100"/>
        </p:scale>
        <p:origin x="64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440561" y="3978673"/>
            <a:ext cx="32643366" cy="8463821"/>
          </a:xfrm>
        </p:spPr>
        <p:txBody>
          <a:bodyPr anchor="b"/>
          <a:lstStyle>
            <a:lvl1pPr algn="ctr">
              <a:defRPr sz="21270"/>
            </a:lvl1pPr>
          </a:lstStyle>
          <a:p>
            <a:r>
              <a:rPr lang="ja-JP" altLang="en-US"/>
              <a:t>マスター タイトルの書式設定</a:t>
            </a:r>
            <a:endParaRPr lang="en-US" dirty="0"/>
          </a:p>
        </p:txBody>
      </p:sp>
      <p:sp>
        <p:nvSpPr>
          <p:cNvPr id="3" name="Subtitle 2"/>
          <p:cNvSpPr>
            <a:spLocks noGrp="1"/>
          </p:cNvSpPr>
          <p:nvPr>
            <p:ph type="subTitle" idx="1"/>
          </p:nvPr>
        </p:nvSpPr>
        <p:spPr>
          <a:xfrm>
            <a:off x="5440561" y="12768891"/>
            <a:ext cx="32643366" cy="5869523"/>
          </a:xfrm>
        </p:spPr>
        <p:txBody>
          <a:bodyPr/>
          <a:lstStyle>
            <a:lvl1pPr marL="0" indent="0" algn="ctr">
              <a:buNone/>
              <a:defRPr sz="8510"/>
            </a:lvl1pPr>
            <a:lvl2pPr marL="1620520" indent="0" algn="ctr">
              <a:buNone/>
              <a:defRPr sz="7090"/>
            </a:lvl2pPr>
            <a:lvl3pPr marL="3241675" indent="0" algn="ctr">
              <a:buNone/>
              <a:defRPr sz="6380"/>
            </a:lvl3pPr>
            <a:lvl4pPr marL="4862195" indent="0" algn="ctr">
              <a:buNone/>
              <a:defRPr sz="5670"/>
            </a:lvl4pPr>
            <a:lvl5pPr marL="6482715" indent="0" algn="ctr">
              <a:buNone/>
              <a:defRPr sz="5670"/>
            </a:lvl5pPr>
            <a:lvl6pPr marL="8103870" indent="0" algn="ctr">
              <a:buNone/>
              <a:defRPr sz="5670"/>
            </a:lvl6pPr>
            <a:lvl7pPr marL="9724390" indent="0" algn="ctr">
              <a:buNone/>
              <a:defRPr sz="5670"/>
            </a:lvl7pPr>
            <a:lvl8pPr marL="11344910" indent="0" algn="ctr">
              <a:buNone/>
              <a:defRPr sz="5670"/>
            </a:lvl8pPr>
            <a:lvl9pPr marL="12966065" indent="0" algn="ctr">
              <a:buNone/>
              <a:defRPr sz="567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147212" y="1294334"/>
            <a:ext cx="9384968" cy="2060242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992309" y="1294334"/>
            <a:ext cx="27610847" cy="2060242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969639" y="6060864"/>
            <a:ext cx="37539871" cy="10112689"/>
          </a:xfrm>
        </p:spPr>
        <p:txBody>
          <a:bodyPr anchor="b"/>
          <a:lstStyle>
            <a:lvl1pPr>
              <a:defRPr sz="2127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969639" y="16269223"/>
            <a:ext cx="37539871" cy="5318024"/>
          </a:xfrm>
        </p:spPr>
        <p:txBody>
          <a:bodyPr/>
          <a:lstStyle>
            <a:lvl1pPr marL="0" indent="0">
              <a:buNone/>
              <a:defRPr sz="8510">
                <a:solidFill>
                  <a:schemeClr val="tx1">
                    <a:tint val="75000"/>
                  </a:schemeClr>
                </a:solidFill>
              </a:defRPr>
            </a:lvl1pPr>
            <a:lvl2pPr marL="1620520" indent="0">
              <a:buNone/>
              <a:defRPr sz="7090">
                <a:solidFill>
                  <a:schemeClr val="tx1">
                    <a:tint val="75000"/>
                  </a:schemeClr>
                </a:solidFill>
              </a:defRPr>
            </a:lvl2pPr>
            <a:lvl3pPr marL="3241675" indent="0">
              <a:buNone/>
              <a:defRPr sz="6380">
                <a:solidFill>
                  <a:schemeClr val="tx1">
                    <a:tint val="75000"/>
                  </a:schemeClr>
                </a:solidFill>
              </a:defRPr>
            </a:lvl3pPr>
            <a:lvl4pPr marL="4862195" indent="0">
              <a:buNone/>
              <a:defRPr sz="5670">
                <a:solidFill>
                  <a:schemeClr val="tx1">
                    <a:tint val="75000"/>
                  </a:schemeClr>
                </a:solidFill>
              </a:defRPr>
            </a:lvl4pPr>
            <a:lvl5pPr marL="6482715" indent="0">
              <a:buNone/>
              <a:defRPr sz="5670">
                <a:solidFill>
                  <a:schemeClr val="tx1">
                    <a:tint val="75000"/>
                  </a:schemeClr>
                </a:solidFill>
              </a:defRPr>
            </a:lvl5pPr>
            <a:lvl6pPr marL="8103870" indent="0">
              <a:buNone/>
              <a:defRPr sz="5670">
                <a:solidFill>
                  <a:schemeClr val="tx1">
                    <a:tint val="75000"/>
                  </a:schemeClr>
                </a:solidFill>
              </a:defRPr>
            </a:lvl6pPr>
            <a:lvl7pPr marL="9724390" indent="0">
              <a:buNone/>
              <a:defRPr sz="5670">
                <a:solidFill>
                  <a:schemeClr val="tx1">
                    <a:tint val="75000"/>
                  </a:schemeClr>
                </a:solidFill>
              </a:defRPr>
            </a:lvl7pPr>
            <a:lvl8pPr marL="11344910" indent="0">
              <a:buNone/>
              <a:defRPr sz="5670">
                <a:solidFill>
                  <a:schemeClr val="tx1">
                    <a:tint val="75000"/>
                  </a:schemeClr>
                </a:solidFill>
              </a:defRPr>
            </a:lvl8pPr>
            <a:lvl9pPr marL="12966065" indent="0">
              <a:buNone/>
              <a:defRPr sz="567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992309" y="6471672"/>
            <a:ext cx="18497907" cy="1542509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22034272" y="6471672"/>
            <a:ext cx="18497907" cy="1542509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997978" y="1294336"/>
            <a:ext cx="37539871" cy="469899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997979" y="5959567"/>
            <a:ext cx="18412897" cy="2920692"/>
          </a:xfrm>
        </p:spPr>
        <p:txBody>
          <a:bodyPr anchor="b"/>
          <a:lstStyle>
            <a:lvl1pPr marL="0" indent="0">
              <a:buNone/>
              <a:defRPr sz="8510" b="1"/>
            </a:lvl1pPr>
            <a:lvl2pPr marL="1620520" indent="0">
              <a:buNone/>
              <a:defRPr sz="7090" b="1"/>
            </a:lvl2pPr>
            <a:lvl3pPr marL="3241675" indent="0">
              <a:buNone/>
              <a:defRPr sz="6380" b="1"/>
            </a:lvl3pPr>
            <a:lvl4pPr marL="4862195" indent="0">
              <a:buNone/>
              <a:defRPr sz="5670" b="1"/>
            </a:lvl4pPr>
            <a:lvl5pPr marL="6482715" indent="0">
              <a:buNone/>
              <a:defRPr sz="5670" b="1"/>
            </a:lvl5pPr>
            <a:lvl6pPr marL="8103870" indent="0">
              <a:buNone/>
              <a:defRPr sz="5670" b="1"/>
            </a:lvl6pPr>
            <a:lvl7pPr marL="9724390" indent="0">
              <a:buNone/>
              <a:defRPr sz="5670" b="1"/>
            </a:lvl7pPr>
            <a:lvl8pPr marL="11344910" indent="0">
              <a:buNone/>
              <a:defRPr sz="5670" b="1"/>
            </a:lvl8pPr>
            <a:lvl9pPr marL="12966065" indent="0">
              <a:buNone/>
              <a:defRPr sz="5670" b="1"/>
            </a:lvl9pPr>
          </a:lstStyle>
          <a:p>
            <a:pPr lvl="0"/>
            <a:r>
              <a:rPr lang="ja-JP" altLang="en-US"/>
              <a:t>マスター テキストの書式設定</a:t>
            </a:r>
          </a:p>
        </p:txBody>
      </p:sp>
      <p:sp>
        <p:nvSpPr>
          <p:cNvPr id="4" name="Content Placeholder 3"/>
          <p:cNvSpPr>
            <a:spLocks noGrp="1"/>
          </p:cNvSpPr>
          <p:nvPr>
            <p:ph sz="half" idx="2"/>
          </p:nvPr>
        </p:nvSpPr>
        <p:spPr>
          <a:xfrm>
            <a:off x="2997979" y="8880259"/>
            <a:ext cx="18412897" cy="130615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22034272" y="5959567"/>
            <a:ext cx="18503576" cy="2920692"/>
          </a:xfrm>
        </p:spPr>
        <p:txBody>
          <a:bodyPr anchor="b"/>
          <a:lstStyle>
            <a:lvl1pPr marL="0" indent="0">
              <a:buNone/>
              <a:defRPr sz="8510" b="1"/>
            </a:lvl1pPr>
            <a:lvl2pPr marL="1620520" indent="0">
              <a:buNone/>
              <a:defRPr sz="7090" b="1"/>
            </a:lvl2pPr>
            <a:lvl3pPr marL="3241675" indent="0">
              <a:buNone/>
              <a:defRPr sz="6380" b="1"/>
            </a:lvl3pPr>
            <a:lvl4pPr marL="4862195" indent="0">
              <a:buNone/>
              <a:defRPr sz="5670" b="1"/>
            </a:lvl4pPr>
            <a:lvl5pPr marL="6482715" indent="0">
              <a:buNone/>
              <a:defRPr sz="5670" b="1"/>
            </a:lvl5pPr>
            <a:lvl6pPr marL="8103870" indent="0">
              <a:buNone/>
              <a:defRPr sz="5670" b="1"/>
            </a:lvl6pPr>
            <a:lvl7pPr marL="9724390" indent="0">
              <a:buNone/>
              <a:defRPr sz="5670" b="1"/>
            </a:lvl7pPr>
            <a:lvl8pPr marL="11344910" indent="0">
              <a:buNone/>
              <a:defRPr sz="5670" b="1"/>
            </a:lvl8pPr>
            <a:lvl9pPr marL="12966065" indent="0">
              <a:buNone/>
              <a:defRPr sz="5670" b="1"/>
            </a:lvl9pPr>
          </a:lstStyle>
          <a:p>
            <a:pPr lvl="0"/>
            <a:r>
              <a:rPr lang="ja-JP" altLang="en-US"/>
              <a:t>マスター テキストの書式設定</a:t>
            </a:r>
          </a:p>
        </p:txBody>
      </p:sp>
      <p:sp>
        <p:nvSpPr>
          <p:cNvPr id="6" name="Content Placeholder 5"/>
          <p:cNvSpPr>
            <a:spLocks noGrp="1"/>
          </p:cNvSpPr>
          <p:nvPr>
            <p:ph sz="quarter" idx="4"/>
          </p:nvPr>
        </p:nvSpPr>
        <p:spPr>
          <a:xfrm>
            <a:off x="22034272" y="8880259"/>
            <a:ext cx="18503576" cy="130615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997979" y="1620732"/>
            <a:ext cx="14037779" cy="5672561"/>
          </a:xfrm>
        </p:spPr>
        <p:txBody>
          <a:bodyPr anchor="b"/>
          <a:lstStyle>
            <a:lvl1pPr>
              <a:defRPr sz="11345"/>
            </a:lvl1pPr>
          </a:lstStyle>
          <a:p>
            <a:r>
              <a:rPr lang="ja-JP" altLang="en-US"/>
              <a:t>マスター タイトルの書式設定</a:t>
            </a:r>
            <a:endParaRPr lang="en-US" dirty="0"/>
          </a:p>
        </p:txBody>
      </p:sp>
      <p:sp>
        <p:nvSpPr>
          <p:cNvPr id="3" name="Content Placeholder 2"/>
          <p:cNvSpPr>
            <a:spLocks noGrp="1"/>
          </p:cNvSpPr>
          <p:nvPr>
            <p:ph idx="1"/>
          </p:nvPr>
        </p:nvSpPr>
        <p:spPr>
          <a:xfrm>
            <a:off x="18503576" y="3500332"/>
            <a:ext cx="22034272" cy="17276549"/>
          </a:xfrm>
        </p:spPr>
        <p:txBody>
          <a:bodyPr/>
          <a:lstStyle>
            <a:lvl1pPr>
              <a:defRPr sz="11345"/>
            </a:lvl1pPr>
            <a:lvl2pPr>
              <a:defRPr sz="9925"/>
            </a:lvl2pPr>
            <a:lvl3pPr>
              <a:defRPr sz="8510"/>
            </a:lvl3pPr>
            <a:lvl4pPr>
              <a:defRPr sz="7090"/>
            </a:lvl4pPr>
            <a:lvl5pPr>
              <a:defRPr sz="7090"/>
            </a:lvl5pPr>
            <a:lvl6pPr>
              <a:defRPr sz="7090"/>
            </a:lvl6pPr>
            <a:lvl7pPr>
              <a:defRPr sz="7090"/>
            </a:lvl7pPr>
            <a:lvl8pPr>
              <a:defRPr sz="7090"/>
            </a:lvl8pPr>
            <a:lvl9pPr>
              <a:defRPr sz="709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997979" y="7293292"/>
            <a:ext cx="14037779" cy="13511727"/>
          </a:xfrm>
        </p:spPr>
        <p:txBody>
          <a:bodyPr/>
          <a:lstStyle>
            <a:lvl1pPr marL="0" indent="0">
              <a:buNone/>
              <a:defRPr sz="5670"/>
            </a:lvl1pPr>
            <a:lvl2pPr marL="1620520" indent="0">
              <a:buNone/>
              <a:defRPr sz="4965"/>
            </a:lvl2pPr>
            <a:lvl3pPr marL="3241675" indent="0">
              <a:buNone/>
              <a:defRPr sz="4255"/>
            </a:lvl3pPr>
            <a:lvl4pPr marL="4862195" indent="0">
              <a:buNone/>
              <a:defRPr sz="3545"/>
            </a:lvl4pPr>
            <a:lvl5pPr marL="6482715" indent="0">
              <a:buNone/>
              <a:defRPr sz="3545"/>
            </a:lvl5pPr>
            <a:lvl6pPr marL="8103870" indent="0">
              <a:buNone/>
              <a:defRPr sz="3545"/>
            </a:lvl6pPr>
            <a:lvl7pPr marL="9724390" indent="0">
              <a:buNone/>
              <a:defRPr sz="3545"/>
            </a:lvl7pPr>
            <a:lvl8pPr marL="11344910" indent="0">
              <a:buNone/>
              <a:defRPr sz="3545"/>
            </a:lvl8pPr>
            <a:lvl9pPr marL="12966065" indent="0">
              <a:buNone/>
              <a:defRPr sz="354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997979" y="1620732"/>
            <a:ext cx="14037779" cy="5672561"/>
          </a:xfrm>
        </p:spPr>
        <p:txBody>
          <a:bodyPr anchor="b"/>
          <a:lstStyle>
            <a:lvl1pPr>
              <a:defRPr sz="11345"/>
            </a:lvl1pPr>
          </a:lstStyle>
          <a:p>
            <a:r>
              <a:rPr lang="ja-JP" altLang="en-US"/>
              <a:t>マスター タイトルの書式設定</a:t>
            </a:r>
            <a:endParaRPr lang="en-US" dirty="0"/>
          </a:p>
        </p:txBody>
      </p:sp>
      <p:sp>
        <p:nvSpPr>
          <p:cNvPr id="3" name="Picture Placeholder 2"/>
          <p:cNvSpPr>
            <a:spLocks noGrp="1" noChangeAspect="1"/>
          </p:cNvSpPr>
          <p:nvPr>
            <p:ph type="pic" idx="1" hasCustomPrompt="1"/>
          </p:nvPr>
        </p:nvSpPr>
        <p:spPr>
          <a:xfrm>
            <a:off x="18503576" y="3500332"/>
            <a:ext cx="22034272" cy="17276549"/>
          </a:xfrm>
        </p:spPr>
        <p:txBody>
          <a:bodyPr anchor="t"/>
          <a:lstStyle>
            <a:lvl1pPr marL="0" indent="0">
              <a:buNone/>
              <a:defRPr sz="11345"/>
            </a:lvl1pPr>
            <a:lvl2pPr marL="1620520" indent="0">
              <a:buNone/>
              <a:defRPr sz="9925"/>
            </a:lvl2pPr>
            <a:lvl3pPr marL="3241675" indent="0">
              <a:buNone/>
              <a:defRPr sz="8510"/>
            </a:lvl3pPr>
            <a:lvl4pPr marL="4862195" indent="0">
              <a:buNone/>
              <a:defRPr sz="7090"/>
            </a:lvl4pPr>
            <a:lvl5pPr marL="6482715" indent="0">
              <a:buNone/>
              <a:defRPr sz="7090"/>
            </a:lvl5pPr>
            <a:lvl6pPr marL="8103870" indent="0">
              <a:buNone/>
              <a:defRPr sz="7090"/>
            </a:lvl6pPr>
            <a:lvl7pPr marL="9724390" indent="0">
              <a:buNone/>
              <a:defRPr sz="7090"/>
            </a:lvl7pPr>
            <a:lvl8pPr marL="11344910" indent="0">
              <a:buNone/>
              <a:defRPr sz="7090"/>
            </a:lvl8pPr>
            <a:lvl9pPr marL="12966065" indent="0">
              <a:buNone/>
              <a:defRPr sz="709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2997979" y="7293292"/>
            <a:ext cx="14037779" cy="13511727"/>
          </a:xfrm>
        </p:spPr>
        <p:txBody>
          <a:bodyPr/>
          <a:lstStyle>
            <a:lvl1pPr marL="0" indent="0">
              <a:buNone/>
              <a:defRPr sz="5670"/>
            </a:lvl1pPr>
            <a:lvl2pPr marL="1620520" indent="0">
              <a:buNone/>
              <a:defRPr sz="4965"/>
            </a:lvl2pPr>
            <a:lvl3pPr marL="3241675" indent="0">
              <a:buNone/>
              <a:defRPr sz="4255"/>
            </a:lvl3pPr>
            <a:lvl4pPr marL="4862195" indent="0">
              <a:buNone/>
              <a:defRPr sz="3545"/>
            </a:lvl4pPr>
            <a:lvl5pPr marL="6482715" indent="0">
              <a:buNone/>
              <a:defRPr sz="3545"/>
            </a:lvl5pPr>
            <a:lvl6pPr marL="8103870" indent="0">
              <a:buNone/>
              <a:defRPr sz="3545"/>
            </a:lvl6pPr>
            <a:lvl7pPr marL="9724390" indent="0">
              <a:buNone/>
              <a:defRPr sz="3545"/>
            </a:lvl7pPr>
            <a:lvl8pPr marL="11344910" indent="0">
              <a:buNone/>
              <a:defRPr sz="3545"/>
            </a:lvl8pPr>
            <a:lvl9pPr marL="12966065" indent="0">
              <a:buNone/>
              <a:defRPr sz="354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92309" y="1294336"/>
            <a:ext cx="37539871" cy="469899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992309" y="6471672"/>
            <a:ext cx="37539871" cy="1542509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2992308" y="22532674"/>
            <a:ext cx="9793010" cy="1294334"/>
          </a:xfrm>
          <a:prstGeom prst="rect">
            <a:avLst/>
          </a:prstGeom>
        </p:spPr>
        <p:txBody>
          <a:bodyPr vert="horz" lIns="91440" tIns="45720" rIns="91440" bIns="45720" rtlCol="0" anchor="ctr"/>
          <a:lstStyle>
            <a:lvl1pPr algn="l">
              <a:defRPr sz="4255">
                <a:solidFill>
                  <a:schemeClr val="tx1">
                    <a:tint val="75000"/>
                  </a:schemeClr>
                </a:solidFill>
              </a:defRPr>
            </a:lvl1pPr>
          </a:lstStyle>
          <a:p>
            <a:fld id="{F24FAE04-1802-4E33-B1DE-56EA9F15C17B}" type="datetimeFigureOut">
              <a:rPr kumimoji="1" lang="ja-JP" altLang="en-US" smtClean="0"/>
              <a:t>2025/10/6</a:t>
            </a:fld>
            <a:endParaRPr kumimoji="1" lang="ja-JP" altLang="en-US"/>
          </a:p>
        </p:txBody>
      </p:sp>
      <p:sp>
        <p:nvSpPr>
          <p:cNvPr id="5" name="Footer Placeholder 4"/>
          <p:cNvSpPr>
            <a:spLocks noGrp="1"/>
          </p:cNvSpPr>
          <p:nvPr>
            <p:ph type="ftr" sz="quarter" idx="3"/>
          </p:nvPr>
        </p:nvSpPr>
        <p:spPr>
          <a:xfrm>
            <a:off x="14417487" y="22532674"/>
            <a:ext cx="14689515" cy="1294334"/>
          </a:xfrm>
          <a:prstGeom prst="rect">
            <a:avLst/>
          </a:prstGeom>
        </p:spPr>
        <p:txBody>
          <a:bodyPr vert="horz" lIns="91440" tIns="45720" rIns="91440" bIns="45720" rtlCol="0" anchor="ctr"/>
          <a:lstStyle>
            <a:lvl1pPr algn="ctr">
              <a:defRPr sz="4255">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30739170" y="22532674"/>
            <a:ext cx="9793010" cy="1294334"/>
          </a:xfrm>
          <a:prstGeom prst="rect">
            <a:avLst/>
          </a:prstGeom>
        </p:spPr>
        <p:txBody>
          <a:bodyPr vert="horz" lIns="91440" tIns="45720" rIns="91440" bIns="45720" rtlCol="0" anchor="ctr"/>
          <a:lstStyle>
            <a:lvl1pPr algn="r">
              <a:defRPr sz="4255">
                <a:solidFill>
                  <a:schemeClr val="tx1">
                    <a:tint val="75000"/>
                  </a:schemeClr>
                </a:solidFill>
              </a:defRPr>
            </a:lvl1pPr>
          </a:lstStyle>
          <a:p>
            <a:fld id="{75366CAE-C914-4A5B-B615-B0B8A037BBA7}"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3241675" rtl="0" eaLnBrk="1" latinLnBrk="0" hangingPunct="1">
        <a:lnSpc>
          <a:spcPct val="90000"/>
        </a:lnSpc>
        <a:spcBef>
          <a:spcPct val="0"/>
        </a:spcBef>
        <a:buNone/>
        <a:defRPr kumimoji="1" sz="15600" kern="1200">
          <a:solidFill>
            <a:schemeClr val="tx1"/>
          </a:solidFill>
          <a:latin typeface="+mj-lt"/>
          <a:ea typeface="+mj-ea"/>
          <a:cs typeface="+mj-cs"/>
        </a:defRPr>
      </a:lvl1pPr>
    </p:titleStyle>
    <p:bodyStyle>
      <a:lvl1pPr marL="810260" indent="-810260" algn="l" defTabSz="3241675" rtl="0" eaLnBrk="1" latinLnBrk="0" hangingPunct="1">
        <a:lnSpc>
          <a:spcPct val="90000"/>
        </a:lnSpc>
        <a:spcBef>
          <a:spcPts val="3545"/>
        </a:spcBef>
        <a:buFont typeface="Arial" panose="020B0604020202020204" pitchFamily="34" charset="0"/>
        <a:buChar char="•"/>
        <a:defRPr kumimoji="1" sz="9925" kern="1200">
          <a:solidFill>
            <a:schemeClr val="tx1"/>
          </a:solidFill>
          <a:latin typeface="+mn-lt"/>
          <a:ea typeface="+mn-ea"/>
          <a:cs typeface="+mn-cs"/>
        </a:defRPr>
      </a:lvl1pPr>
      <a:lvl2pPr marL="2430780" indent="-810260" algn="l" defTabSz="3241675" rtl="0" eaLnBrk="1" latinLnBrk="0" hangingPunct="1">
        <a:lnSpc>
          <a:spcPct val="90000"/>
        </a:lnSpc>
        <a:spcBef>
          <a:spcPts val="1770"/>
        </a:spcBef>
        <a:buFont typeface="Arial" panose="020B0604020202020204" pitchFamily="34" charset="0"/>
        <a:buChar char="•"/>
        <a:defRPr kumimoji="1" sz="8510" kern="1200">
          <a:solidFill>
            <a:schemeClr val="tx1"/>
          </a:solidFill>
          <a:latin typeface="+mn-lt"/>
          <a:ea typeface="+mn-ea"/>
          <a:cs typeface="+mn-cs"/>
        </a:defRPr>
      </a:lvl2pPr>
      <a:lvl3pPr marL="4051935" indent="-810260" algn="l" defTabSz="3241675" rtl="0" eaLnBrk="1" latinLnBrk="0" hangingPunct="1">
        <a:lnSpc>
          <a:spcPct val="90000"/>
        </a:lnSpc>
        <a:spcBef>
          <a:spcPts val="1770"/>
        </a:spcBef>
        <a:buFont typeface="Arial" panose="020B0604020202020204" pitchFamily="34" charset="0"/>
        <a:buChar char="•"/>
        <a:defRPr kumimoji="1" sz="7090" kern="1200">
          <a:solidFill>
            <a:schemeClr val="tx1"/>
          </a:solidFill>
          <a:latin typeface="+mn-lt"/>
          <a:ea typeface="+mn-ea"/>
          <a:cs typeface="+mn-cs"/>
        </a:defRPr>
      </a:lvl3pPr>
      <a:lvl4pPr marL="5672455" indent="-810260" algn="l" defTabSz="3241675" rtl="0" eaLnBrk="1" latinLnBrk="0" hangingPunct="1">
        <a:lnSpc>
          <a:spcPct val="90000"/>
        </a:lnSpc>
        <a:spcBef>
          <a:spcPts val="1770"/>
        </a:spcBef>
        <a:buFont typeface="Arial" panose="020B0604020202020204" pitchFamily="34" charset="0"/>
        <a:buChar char="•"/>
        <a:defRPr kumimoji="1" sz="6380" kern="1200">
          <a:solidFill>
            <a:schemeClr val="tx1"/>
          </a:solidFill>
          <a:latin typeface="+mn-lt"/>
          <a:ea typeface="+mn-ea"/>
          <a:cs typeface="+mn-cs"/>
        </a:defRPr>
      </a:lvl4pPr>
      <a:lvl5pPr marL="7292975" indent="-810260" algn="l" defTabSz="3241675" rtl="0" eaLnBrk="1" latinLnBrk="0" hangingPunct="1">
        <a:lnSpc>
          <a:spcPct val="90000"/>
        </a:lnSpc>
        <a:spcBef>
          <a:spcPts val="1770"/>
        </a:spcBef>
        <a:buFont typeface="Arial" panose="020B0604020202020204" pitchFamily="34" charset="0"/>
        <a:buChar char="•"/>
        <a:defRPr kumimoji="1" sz="6380" kern="1200">
          <a:solidFill>
            <a:schemeClr val="tx1"/>
          </a:solidFill>
          <a:latin typeface="+mn-lt"/>
          <a:ea typeface="+mn-ea"/>
          <a:cs typeface="+mn-cs"/>
        </a:defRPr>
      </a:lvl5pPr>
      <a:lvl6pPr marL="8914130" indent="-810260" algn="l" defTabSz="3241675" rtl="0" eaLnBrk="1" latinLnBrk="0" hangingPunct="1">
        <a:lnSpc>
          <a:spcPct val="90000"/>
        </a:lnSpc>
        <a:spcBef>
          <a:spcPts val="1770"/>
        </a:spcBef>
        <a:buFont typeface="Arial" panose="020B0604020202020204" pitchFamily="34" charset="0"/>
        <a:buChar char="•"/>
        <a:defRPr kumimoji="1" sz="6380" kern="1200">
          <a:solidFill>
            <a:schemeClr val="tx1"/>
          </a:solidFill>
          <a:latin typeface="+mn-lt"/>
          <a:ea typeface="+mn-ea"/>
          <a:cs typeface="+mn-cs"/>
        </a:defRPr>
      </a:lvl6pPr>
      <a:lvl7pPr marL="10534650" indent="-810260" algn="l" defTabSz="3241675" rtl="0" eaLnBrk="1" latinLnBrk="0" hangingPunct="1">
        <a:lnSpc>
          <a:spcPct val="90000"/>
        </a:lnSpc>
        <a:spcBef>
          <a:spcPts val="1770"/>
        </a:spcBef>
        <a:buFont typeface="Arial" panose="020B0604020202020204" pitchFamily="34" charset="0"/>
        <a:buChar char="•"/>
        <a:defRPr kumimoji="1" sz="6380" kern="1200">
          <a:solidFill>
            <a:schemeClr val="tx1"/>
          </a:solidFill>
          <a:latin typeface="+mn-lt"/>
          <a:ea typeface="+mn-ea"/>
          <a:cs typeface="+mn-cs"/>
        </a:defRPr>
      </a:lvl7pPr>
      <a:lvl8pPr marL="12155170" indent="-810260" algn="l" defTabSz="3241675" rtl="0" eaLnBrk="1" latinLnBrk="0" hangingPunct="1">
        <a:lnSpc>
          <a:spcPct val="90000"/>
        </a:lnSpc>
        <a:spcBef>
          <a:spcPts val="1770"/>
        </a:spcBef>
        <a:buFont typeface="Arial" panose="020B0604020202020204" pitchFamily="34" charset="0"/>
        <a:buChar char="•"/>
        <a:defRPr kumimoji="1" sz="6380" kern="1200">
          <a:solidFill>
            <a:schemeClr val="tx1"/>
          </a:solidFill>
          <a:latin typeface="+mn-lt"/>
          <a:ea typeface="+mn-ea"/>
          <a:cs typeface="+mn-cs"/>
        </a:defRPr>
      </a:lvl8pPr>
      <a:lvl9pPr marL="13776325" indent="-810260" algn="l" defTabSz="3241675" rtl="0" eaLnBrk="1" latinLnBrk="0" hangingPunct="1">
        <a:lnSpc>
          <a:spcPct val="90000"/>
        </a:lnSpc>
        <a:spcBef>
          <a:spcPts val="1770"/>
        </a:spcBef>
        <a:buFont typeface="Arial" panose="020B0604020202020204" pitchFamily="34" charset="0"/>
        <a:buChar char="•"/>
        <a:defRPr kumimoji="1" sz="6380" kern="1200">
          <a:solidFill>
            <a:schemeClr val="tx1"/>
          </a:solidFill>
          <a:latin typeface="+mn-lt"/>
          <a:ea typeface="+mn-ea"/>
          <a:cs typeface="+mn-cs"/>
        </a:defRPr>
      </a:lvl9pPr>
    </p:bodyStyle>
    <p:otherStyle>
      <a:defPPr>
        <a:defRPr lang="en-US"/>
      </a:defPPr>
      <a:lvl1pPr marL="0" algn="l" defTabSz="3241675" rtl="0" eaLnBrk="1" latinLnBrk="0" hangingPunct="1">
        <a:defRPr kumimoji="1" sz="6380" kern="1200">
          <a:solidFill>
            <a:schemeClr val="tx1"/>
          </a:solidFill>
          <a:latin typeface="+mn-lt"/>
          <a:ea typeface="+mn-ea"/>
          <a:cs typeface="+mn-cs"/>
        </a:defRPr>
      </a:lvl1pPr>
      <a:lvl2pPr marL="1620520" algn="l" defTabSz="3241675" rtl="0" eaLnBrk="1" latinLnBrk="0" hangingPunct="1">
        <a:defRPr kumimoji="1" sz="6380" kern="1200">
          <a:solidFill>
            <a:schemeClr val="tx1"/>
          </a:solidFill>
          <a:latin typeface="+mn-lt"/>
          <a:ea typeface="+mn-ea"/>
          <a:cs typeface="+mn-cs"/>
        </a:defRPr>
      </a:lvl2pPr>
      <a:lvl3pPr marL="3241675" algn="l" defTabSz="3241675" rtl="0" eaLnBrk="1" latinLnBrk="0" hangingPunct="1">
        <a:defRPr kumimoji="1" sz="6380" kern="1200">
          <a:solidFill>
            <a:schemeClr val="tx1"/>
          </a:solidFill>
          <a:latin typeface="+mn-lt"/>
          <a:ea typeface="+mn-ea"/>
          <a:cs typeface="+mn-cs"/>
        </a:defRPr>
      </a:lvl3pPr>
      <a:lvl4pPr marL="4862195" algn="l" defTabSz="3241675" rtl="0" eaLnBrk="1" latinLnBrk="0" hangingPunct="1">
        <a:defRPr kumimoji="1" sz="6380" kern="1200">
          <a:solidFill>
            <a:schemeClr val="tx1"/>
          </a:solidFill>
          <a:latin typeface="+mn-lt"/>
          <a:ea typeface="+mn-ea"/>
          <a:cs typeface="+mn-cs"/>
        </a:defRPr>
      </a:lvl4pPr>
      <a:lvl5pPr marL="6482715" algn="l" defTabSz="3241675" rtl="0" eaLnBrk="1" latinLnBrk="0" hangingPunct="1">
        <a:defRPr kumimoji="1" sz="6380" kern="1200">
          <a:solidFill>
            <a:schemeClr val="tx1"/>
          </a:solidFill>
          <a:latin typeface="+mn-lt"/>
          <a:ea typeface="+mn-ea"/>
          <a:cs typeface="+mn-cs"/>
        </a:defRPr>
      </a:lvl5pPr>
      <a:lvl6pPr marL="8103870" algn="l" defTabSz="3241675" rtl="0" eaLnBrk="1" latinLnBrk="0" hangingPunct="1">
        <a:defRPr kumimoji="1" sz="6380" kern="1200">
          <a:solidFill>
            <a:schemeClr val="tx1"/>
          </a:solidFill>
          <a:latin typeface="+mn-lt"/>
          <a:ea typeface="+mn-ea"/>
          <a:cs typeface="+mn-cs"/>
        </a:defRPr>
      </a:lvl6pPr>
      <a:lvl7pPr marL="9724390" algn="l" defTabSz="3241675" rtl="0" eaLnBrk="1" latinLnBrk="0" hangingPunct="1">
        <a:defRPr kumimoji="1" sz="6380" kern="1200">
          <a:solidFill>
            <a:schemeClr val="tx1"/>
          </a:solidFill>
          <a:latin typeface="+mn-lt"/>
          <a:ea typeface="+mn-ea"/>
          <a:cs typeface="+mn-cs"/>
        </a:defRPr>
      </a:lvl7pPr>
      <a:lvl8pPr marL="11344910" algn="l" defTabSz="3241675" rtl="0" eaLnBrk="1" latinLnBrk="0" hangingPunct="1">
        <a:defRPr kumimoji="1" sz="6380" kern="1200">
          <a:solidFill>
            <a:schemeClr val="tx1"/>
          </a:solidFill>
          <a:latin typeface="+mn-lt"/>
          <a:ea typeface="+mn-ea"/>
          <a:cs typeface="+mn-cs"/>
        </a:defRPr>
      </a:lvl8pPr>
      <a:lvl9pPr marL="12966065" algn="l" defTabSz="3241675" rtl="0" eaLnBrk="1" latinLnBrk="0" hangingPunct="1">
        <a:defRPr kumimoji="1" sz="63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0.tiff"/><Relationship Id="rId3" Type="http://schemas.openxmlformats.org/officeDocument/2006/relationships/slideLayout" Target="../slideLayouts/slideLayout7.xml"/><Relationship Id="rId7" Type="http://schemas.openxmlformats.org/officeDocument/2006/relationships/image" Target="../media/image4.tiff"/><Relationship Id="rId12" Type="http://schemas.openxmlformats.org/officeDocument/2006/relationships/image" Target="../media/image9.tiff"/><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tiff"/><Relationship Id="rId1" Type="http://schemas.microsoft.com/office/2007/relationships/media" Target="../media/media1.mp3"/><Relationship Id="rId6" Type="http://schemas.openxmlformats.org/officeDocument/2006/relationships/image" Target="../media/image3.tiff"/><Relationship Id="rId11" Type="http://schemas.openxmlformats.org/officeDocument/2006/relationships/image" Target="../media/image8.tiff"/><Relationship Id="rId5" Type="http://schemas.openxmlformats.org/officeDocument/2006/relationships/image" Target="../media/image2.tiff"/><Relationship Id="rId15" Type="http://schemas.openxmlformats.org/officeDocument/2006/relationships/image" Target="../media/image12.tiff"/><Relationship Id="rId10" Type="http://schemas.openxmlformats.org/officeDocument/2006/relationships/image" Target="../media/image7.tiff"/><Relationship Id="rId4" Type="http://schemas.openxmlformats.org/officeDocument/2006/relationships/image" Target="../media/image1.png"/><Relationship Id="rId9" Type="http://schemas.openxmlformats.org/officeDocument/2006/relationships/image" Target="../media/image6.tiff"/><Relationship Id="rId1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92600" y="5530146"/>
            <a:ext cx="8568952" cy="4163906"/>
          </a:xfrm>
          <a:prstGeom prst="rect">
            <a:avLst/>
          </a:prstGeom>
          <a:solidFill>
            <a:schemeClr val="bg1">
              <a:alpha val="70000"/>
            </a:schemeClr>
          </a:solidFill>
          <a:ln w="12700">
            <a:solidFill>
              <a:srgbClr val="76357E"/>
            </a:solidFill>
          </a:ln>
          <a:effectLst/>
        </p:spPr>
        <p:txBody>
          <a:bodyPr lIns="375509" tIns="375509" rIns="375509" bIns="375509"/>
          <a:lstStyle/>
          <a:p>
            <a:pPr defTabSz="951865" eaLnBrk="0" hangingPunct="0">
              <a:spcBef>
                <a:spcPct val="50000"/>
              </a:spcBef>
            </a:pPr>
            <a:r>
              <a:rPr lang="en-US" sz="5500" b="1" cap="all" dirty="0">
                <a:solidFill>
                  <a:srgbClr val="76357E"/>
                </a:solidFill>
              </a:rPr>
              <a:t>Introduction</a:t>
            </a:r>
          </a:p>
          <a:p>
            <a:pPr defTabSz="951865" eaLnBrk="0" hangingPunct="0">
              <a:spcBef>
                <a:spcPct val="50000"/>
              </a:spcBef>
            </a:pPr>
            <a:r>
              <a:rPr lang="en-US" sz="2800" i="1" dirty="0"/>
              <a:t>Ostrea </a:t>
            </a:r>
            <a:r>
              <a:rPr lang="en-US" sz="2800" i="1" dirty="0" err="1"/>
              <a:t>rivularis</a:t>
            </a:r>
            <a:r>
              <a:rPr lang="en-US" sz="2800" i="1" dirty="0"/>
              <a:t> Gould </a:t>
            </a:r>
            <a:r>
              <a:rPr lang="en-US" sz="2800" dirty="0"/>
              <a:t>is one common oyster species with large consumption and wide popularity around the world, however, it is prone to spoilage due to its endogenous enzymes and microbial proliferation. Now, the application of active package is one effective way to maintain the quality of aquatic products. </a:t>
            </a:r>
            <a:endParaRPr lang="en-AU" sz="3000" dirty="0">
              <a:latin typeface="Arial" panose="020B0604020202020204" pitchFamily="34" charset="0"/>
            </a:endParaRPr>
          </a:p>
        </p:txBody>
      </p:sp>
      <p:sp>
        <p:nvSpPr>
          <p:cNvPr id="7" name="Rectangle 5"/>
          <p:cNvSpPr>
            <a:spLocks noChangeArrowheads="1"/>
          </p:cNvSpPr>
          <p:nvPr/>
        </p:nvSpPr>
        <p:spPr bwMode="auto">
          <a:xfrm>
            <a:off x="32243804" y="5583950"/>
            <a:ext cx="10801199" cy="7067038"/>
          </a:xfrm>
          <a:prstGeom prst="rect">
            <a:avLst/>
          </a:prstGeom>
          <a:solidFill>
            <a:schemeClr val="bg1">
              <a:alpha val="70000"/>
            </a:schemeClr>
          </a:solidFill>
          <a:ln w="12700">
            <a:solidFill>
              <a:srgbClr val="76357E"/>
            </a:solidFill>
            <a:miter lim="800000"/>
          </a:ln>
          <a:effectLst/>
        </p:spPr>
        <p:txBody>
          <a:bodyPr lIns="375509" tIns="375509" rIns="375509" bIns="375509"/>
          <a:lstStyle/>
          <a:p>
            <a:pPr defTabSz="951865" eaLnBrk="0" hangingPunct="0">
              <a:spcBef>
                <a:spcPct val="50000"/>
              </a:spcBef>
            </a:pPr>
            <a:r>
              <a:rPr lang="en-US" sz="5500" b="1" cap="all" dirty="0">
                <a:solidFill>
                  <a:srgbClr val="76357E"/>
                </a:solidFill>
              </a:rPr>
              <a:t>Conclusions</a:t>
            </a:r>
          </a:p>
          <a:p>
            <a:pPr defTabSz="951865">
              <a:spcBef>
                <a:spcPct val="50000"/>
              </a:spcBef>
            </a:pPr>
            <a:r>
              <a:rPr lang="en-US" sz="3600" dirty="0">
                <a:cs typeface="Arial" panose="020B0604020202020204" pitchFamily="34" charset="0"/>
              </a:rPr>
              <a:t>This study verified that the shelf-life of oyster packaged by HPMC-FCD-CNE was extended to </a:t>
            </a:r>
            <a:r>
              <a:rPr lang="en-US" sz="3600" b="1" dirty="0">
                <a:cs typeface="Arial" panose="020B0604020202020204" pitchFamily="34" charset="0"/>
              </a:rPr>
              <a:t>4 days longer</a:t>
            </a:r>
            <a:r>
              <a:rPr lang="en-US" sz="3600" dirty="0">
                <a:cs typeface="Arial" panose="020B0604020202020204" pitchFamily="34" charset="0"/>
              </a:rPr>
              <a:t> than the control group under 4℃ </a:t>
            </a:r>
            <a:r>
              <a:rPr lang="en-US" sz="3600" dirty="0" err="1">
                <a:cs typeface="Arial" panose="020B0604020202020204" pitchFamily="34" charset="0"/>
              </a:rPr>
              <a:t>storage，indicating</a:t>
            </a:r>
            <a:r>
              <a:rPr lang="en-US" sz="3600" dirty="0">
                <a:cs typeface="Arial" panose="020B0604020202020204" pitchFamily="34" charset="0"/>
              </a:rPr>
              <a:t> the obvious preservative and bacteriostatic functions of HPMC-FCD-CNE to oyster</a:t>
            </a:r>
            <a:r>
              <a:rPr lang="zh-CN" altLang="en-US" sz="3600" dirty="0">
                <a:cs typeface="Arial" panose="020B0604020202020204" pitchFamily="34" charset="0"/>
              </a:rPr>
              <a:t>，</a:t>
            </a:r>
            <a:r>
              <a:rPr lang="en-US" altLang="zh-CN" sz="3600" dirty="0">
                <a:cs typeface="Arial" panose="020B0604020202020204" pitchFamily="34" charset="0"/>
              </a:rPr>
              <a:t>, which can offer practical solutions for a better quality keeping and microbial control of </a:t>
            </a:r>
            <a:r>
              <a:rPr lang="en-US" altLang="zh-CN" sz="3600" i="1" dirty="0">
                <a:cs typeface="Arial" panose="020B0604020202020204" pitchFamily="34" charset="0"/>
              </a:rPr>
              <a:t>Ostrea </a:t>
            </a:r>
            <a:r>
              <a:rPr lang="en-US" altLang="zh-CN" sz="3600" i="1" dirty="0" err="1">
                <a:cs typeface="Arial" panose="020B0604020202020204" pitchFamily="34" charset="0"/>
              </a:rPr>
              <a:t>rivularis</a:t>
            </a:r>
            <a:r>
              <a:rPr lang="en-US" altLang="zh-CN" sz="3600" i="1" dirty="0">
                <a:cs typeface="Arial" panose="020B0604020202020204" pitchFamily="34" charset="0"/>
              </a:rPr>
              <a:t> Gould </a:t>
            </a:r>
            <a:r>
              <a:rPr lang="en-US" altLang="zh-CN" sz="3600" dirty="0">
                <a:cs typeface="Arial" panose="020B0604020202020204" pitchFamily="34" charset="0"/>
              </a:rPr>
              <a:t>under refrigeration.</a:t>
            </a:r>
            <a:endParaRPr lang="en-US" sz="3600" dirty="0">
              <a:cs typeface="Arial" panose="020B0604020202020204" pitchFamily="34" charset="0"/>
            </a:endParaRPr>
          </a:p>
          <a:p>
            <a:pPr defTabSz="951865"/>
            <a:endParaRPr lang="en-US" sz="3995" b="1" dirty="0">
              <a:cs typeface="Arial" panose="020B0604020202020204" pitchFamily="34" charset="0"/>
            </a:endParaRPr>
          </a:p>
          <a:p>
            <a:pPr defTabSz="951865"/>
            <a:endParaRPr lang="en-US" sz="3995" b="1" dirty="0">
              <a:cs typeface="Arial" panose="020B0604020202020204" pitchFamily="34" charset="0"/>
            </a:endParaRPr>
          </a:p>
        </p:txBody>
      </p:sp>
      <p:sp>
        <p:nvSpPr>
          <p:cNvPr id="9" name="Rectangle 6"/>
          <p:cNvSpPr>
            <a:spLocks noChangeArrowheads="1"/>
          </p:cNvSpPr>
          <p:nvPr/>
        </p:nvSpPr>
        <p:spPr bwMode="auto">
          <a:xfrm>
            <a:off x="9352812" y="5551550"/>
            <a:ext cx="22429439" cy="18424579"/>
          </a:xfrm>
          <a:prstGeom prst="rect">
            <a:avLst/>
          </a:prstGeom>
          <a:solidFill>
            <a:schemeClr val="bg1">
              <a:alpha val="70000"/>
            </a:schemeClr>
          </a:solidFill>
          <a:ln w="12700">
            <a:solidFill>
              <a:srgbClr val="76357E"/>
            </a:solidFill>
            <a:miter lim="800000"/>
          </a:ln>
          <a:effectLst/>
        </p:spPr>
        <p:txBody>
          <a:bodyPr lIns="375509" tIns="375509" rIns="375509" bIns="375509" numCol="1" spcCol="720685"/>
          <a:lstStyle/>
          <a:p>
            <a:pPr defTabSz="951865" eaLnBrk="0" hangingPunct="0">
              <a:spcBef>
                <a:spcPct val="50000"/>
              </a:spcBef>
            </a:pPr>
            <a:r>
              <a:rPr lang="en-US" sz="5500" b="1" cap="all" dirty="0">
                <a:solidFill>
                  <a:srgbClr val="76357E"/>
                </a:solidFill>
              </a:rPr>
              <a:t>Results</a:t>
            </a:r>
            <a:endParaRPr lang="en-AU" sz="1600" dirty="0">
              <a:solidFill>
                <a:srgbClr val="76357E"/>
              </a:solidFill>
              <a:latin typeface="+mj-lt"/>
            </a:endParaRPr>
          </a:p>
        </p:txBody>
      </p:sp>
      <p:sp>
        <p:nvSpPr>
          <p:cNvPr id="11" name="Rectangle 7"/>
          <p:cNvSpPr>
            <a:spLocks noChangeArrowheads="1"/>
          </p:cNvSpPr>
          <p:nvPr/>
        </p:nvSpPr>
        <p:spPr bwMode="auto">
          <a:xfrm>
            <a:off x="292601" y="15500315"/>
            <a:ext cx="8777013" cy="8475815"/>
          </a:xfrm>
          <a:prstGeom prst="rect">
            <a:avLst/>
          </a:prstGeom>
          <a:solidFill>
            <a:schemeClr val="bg1">
              <a:alpha val="70000"/>
            </a:schemeClr>
          </a:solidFill>
          <a:ln w="12700">
            <a:solidFill>
              <a:srgbClr val="76357E"/>
            </a:solidFill>
          </a:ln>
          <a:effectLst/>
        </p:spPr>
        <p:txBody>
          <a:bodyPr lIns="375509" tIns="375509" rIns="375509" bIns="375509"/>
          <a:lstStyle/>
          <a:p>
            <a:pPr marL="398780" indent="-398780" defTabSz="951865" eaLnBrk="0" hangingPunct="0">
              <a:spcBef>
                <a:spcPct val="50000"/>
              </a:spcBef>
            </a:pPr>
            <a:r>
              <a:rPr lang="en-US" sz="5500" b="1" cap="all" dirty="0">
                <a:solidFill>
                  <a:srgbClr val="76357E"/>
                </a:solidFill>
              </a:rPr>
              <a:t>Method</a:t>
            </a:r>
          </a:p>
          <a:p>
            <a:pPr marL="692150" indent="-692150" defTabSz="951865" eaLnBrk="0" hangingPunct="0">
              <a:buFont typeface="Arial" panose="020B0604020202020204"/>
              <a:buChar char="•"/>
            </a:pPr>
            <a:r>
              <a:rPr lang="en-US" sz="3200" dirty="0"/>
              <a:t>The preparation of </a:t>
            </a:r>
            <a:r>
              <a:rPr lang="en-US" sz="3200" dirty="0" err="1"/>
              <a:t>Citral</a:t>
            </a:r>
            <a:r>
              <a:rPr lang="en-US" sz="3200" dirty="0"/>
              <a:t> </a:t>
            </a:r>
            <a:r>
              <a:rPr lang="en-US" sz="3200" dirty="0" err="1"/>
              <a:t>Nanoemulsion</a:t>
            </a:r>
            <a:r>
              <a:rPr lang="en-US" sz="3200" dirty="0"/>
              <a:t> and Composite Film.</a:t>
            </a:r>
          </a:p>
          <a:p>
            <a:pPr marL="692150" indent="-692150" defTabSz="951865" eaLnBrk="0" hangingPunct="0">
              <a:buFont typeface="Arial" panose="020B0604020202020204"/>
              <a:buChar char="•"/>
            </a:pPr>
            <a:r>
              <a:rPr lang="en-US" sz="3200" dirty="0"/>
              <a:t>Wrapped the shelled oysters with composite films and stored them at 4℃ (we set up four treatment groups, namely the Control, HPMC, HPMC-FCD, HPMC-FCD-CNE).</a:t>
            </a:r>
          </a:p>
          <a:p>
            <a:pPr marL="692150" indent="-692150" defTabSz="951865" eaLnBrk="0" hangingPunct="0">
              <a:buFont typeface="Arial" panose="020B0604020202020204"/>
              <a:buChar char="•"/>
            </a:pPr>
            <a:r>
              <a:rPr lang="en-US" sz="3200" dirty="0"/>
              <a:t>Assay of quality and microbial index (Sensory scores, K-value, TVB-N, TVC, and pH value).</a:t>
            </a:r>
          </a:p>
          <a:p>
            <a:pPr marL="692150" indent="-692150" defTabSz="951865" eaLnBrk="0" hangingPunct="0">
              <a:buFont typeface="Arial" panose="020B0604020202020204"/>
              <a:buChar char="•"/>
            </a:pPr>
            <a:r>
              <a:rPr lang="en-US" sz="3200" dirty="0"/>
              <a:t>Antibacterial mechanism (Nucleic acid and protein leakage, Growth curve, Bacterial live/dead staining).</a:t>
            </a:r>
          </a:p>
          <a:p>
            <a:pPr marL="692150" indent="-692150" defTabSz="951865" eaLnBrk="0" hangingPunct="0">
              <a:buFont typeface="Arial" panose="020B0604020202020204"/>
              <a:buChar char="•"/>
            </a:pPr>
            <a:r>
              <a:rPr lang="en-US" sz="3200" dirty="0"/>
              <a:t>Compare the shelf life of different groups of oysters through indicators.</a:t>
            </a:r>
          </a:p>
        </p:txBody>
      </p:sp>
      <p:sp>
        <p:nvSpPr>
          <p:cNvPr id="13" name="Rectangle 9"/>
          <p:cNvSpPr>
            <a:spLocks noChangeArrowheads="1"/>
          </p:cNvSpPr>
          <p:nvPr/>
        </p:nvSpPr>
        <p:spPr bwMode="auto">
          <a:xfrm>
            <a:off x="32275725" y="12893274"/>
            <a:ext cx="10781665" cy="2864549"/>
          </a:xfrm>
          <a:prstGeom prst="rect">
            <a:avLst/>
          </a:prstGeom>
          <a:solidFill>
            <a:schemeClr val="bg1">
              <a:alpha val="70000"/>
            </a:schemeClr>
          </a:solidFill>
          <a:ln w="12700">
            <a:solidFill>
              <a:srgbClr val="76357E"/>
            </a:solidFill>
            <a:miter lim="800000"/>
          </a:ln>
          <a:effectLst/>
        </p:spPr>
        <p:txBody>
          <a:bodyPr lIns="375509" tIns="375509" rIns="375509" bIns="375509"/>
          <a:lstStyle/>
          <a:p>
            <a:pPr defTabSz="951865" eaLnBrk="0" hangingPunct="0">
              <a:spcBef>
                <a:spcPct val="50000"/>
              </a:spcBef>
            </a:pPr>
            <a:r>
              <a:rPr lang="en-GB" sz="5500" b="1" cap="all" dirty="0">
                <a:solidFill>
                  <a:srgbClr val="76357E"/>
                </a:solidFill>
              </a:rPr>
              <a:t>Acknowledgements</a:t>
            </a:r>
          </a:p>
          <a:p>
            <a:pPr defTabSz="951865" eaLnBrk="0" hangingPunct="0">
              <a:spcBef>
                <a:spcPct val="50000"/>
              </a:spcBef>
            </a:pPr>
            <a:r>
              <a:rPr lang="en-US" sz="3000" dirty="0"/>
              <a:t> This work was financially supported by Scientific Research Foundation of Hainan Tropical Ocean University (RHDRC202117 and RHDRC202307) </a:t>
            </a:r>
            <a:endParaRPr lang="en-US" sz="3000" dirty="0">
              <a:latin typeface="Arial" panose="020B0604020202020204" pitchFamily="34" charset="0"/>
            </a:endParaRPr>
          </a:p>
        </p:txBody>
      </p:sp>
      <p:sp>
        <p:nvSpPr>
          <p:cNvPr id="15" name="Text Box 10"/>
          <p:cNvSpPr txBox="1">
            <a:spLocks noChangeArrowheads="1"/>
          </p:cNvSpPr>
          <p:nvPr/>
        </p:nvSpPr>
        <p:spPr bwMode="auto">
          <a:xfrm>
            <a:off x="292601" y="10142877"/>
            <a:ext cx="8568953" cy="4908614"/>
          </a:xfrm>
          <a:prstGeom prst="rect">
            <a:avLst/>
          </a:prstGeom>
          <a:solidFill>
            <a:schemeClr val="bg1">
              <a:alpha val="70000"/>
            </a:schemeClr>
          </a:solidFill>
          <a:ln w="12700">
            <a:solidFill>
              <a:srgbClr val="76357E"/>
            </a:solidFill>
            <a:miter lim="800000"/>
          </a:ln>
          <a:effectLst/>
        </p:spPr>
        <p:txBody>
          <a:bodyPr lIns="375509" tIns="375509" rIns="375509" bIns="375509"/>
          <a:lstStyle>
            <a:lvl1pPr defTabSz="192405" eaLnBrk="0" hangingPunct="0">
              <a:defRPr sz="500">
                <a:solidFill>
                  <a:schemeClr val="tx1"/>
                </a:solidFill>
                <a:latin typeface="Times New Roman" panose="02020603050405020304" charset="0"/>
                <a:ea typeface="MS PGothic" panose="020B0600070205080204" charset="-128"/>
              </a:defRPr>
            </a:lvl1pPr>
            <a:lvl2pPr marL="742950" indent="-285750" defTabSz="192405" eaLnBrk="0" hangingPunct="0">
              <a:defRPr sz="500">
                <a:solidFill>
                  <a:schemeClr val="tx1"/>
                </a:solidFill>
                <a:latin typeface="Times New Roman" panose="02020603050405020304" charset="0"/>
                <a:ea typeface="MS PGothic" panose="020B0600070205080204" charset="-128"/>
              </a:defRPr>
            </a:lvl2pPr>
            <a:lvl3pPr marL="1143000" indent="-228600" defTabSz="192405" eaLnBrk="0" hangingPunct="0">
              <a:defRPr sz="500">
                <a:solidFill>
                  <a:schemeClr val="tx1"/>
                </a:solidFill>
                <a:latin typeface="Times New Roman" panose="02020603050405020304" charset="0"/>
                <a:ea typeface="MS PGothic" panose="020B0600070205080204" charset="-128"/>
              </a:defRPr>
            </a:lvl3pPr>
            <a:lvl4pPr marL="1600200" indent="-228600" defTabSz="192405" eaLnBrk="0" hangingPunct="0">
              <a:defRPr sz="500">
                <a:solidFill>
                  <a:schemeClr val="tx1"/>
                </a:solidFill>
                <a:latin typeface="Times New Roman" panose="02020603050405020304" charset="0"/>
                <a:ea typeface="MS PGothic" panose="020B0600070205080204" charset="-128"/>
              </a:defRPr>
            </a:lvl4pPr>
            <a:lvl5pPr marL="2057400" indent="-228600" defTabSz="192405" eaLnBrk="0" hangingPunct="0">
              <a:defRPr sz="500">
                <a:solidFill>
                  <a:schemeClr val="tx1"/>
                </a:solidFill>
                <a:latin typeface="Times New Roman" panose="02020603050405020304" charset="0"/>
                <a:ea typeface="MS PGothic" panose="020B0600070205080204" charset="-128"/>
              </a:defRPr>
            </a:lvl5pPr>
            <a:lvl6pPr marL="2514600" indent="-228600" defTabSz="1924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6pPr>
            <a:lvl7pPr marL="2971800" indent="-228600" defTabSz="1924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7pPr>
            <a:lvl8pPr marL="3429000" indent="-228600" defTabSz="1924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8pPr>
            <a:lvl9pPr marL="3886200" indent="-228600" defTabSz="1924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9pPr>
          </a:lstStyle>
          <a:p>
            <a:pPr>
              <a:spcBef>
                <a:spcPct val="50000"/>
              </a:spcBef>
            </a:pPr>
            <a:r>
              <a:rPr lang="en-GB" sz="5500" b="1" cap="all" dirty="0">
                <a:solidFill>
                  <a:srgbClr val="76357E"/>
                </a:solidFill>
                <a:latin typeface="+mn-lt"/>
              </a:rPr>
              <a:t>AIM</a:t>
            </a:r>
          </a:p>
          <a:p>
            <a:pPr>
              <a:spcBef>
                <a:spcPct val="20000"/>
              </a:spcBef>
            </a:pPr>
            <a:r>
              <a:rPr lang="en-CA" sz="2800" dirty="0">
                <a:latin typeface="+mn-lt"/>
              </a:rPr>
              <a:t>In this study, </a:t>
            </a:r>
            <a:r>
              <a:rPr lang="en-CA" sz="2800" dirty="0" err="1">
                <a:latin typeface="+mn-lt"/>
              </a:rPr>
              <a:t>citral</a:t>
            </a:r>
            <a:r>
              <a:rPr lang="en-CA" sz="2800" dirty="0">
                <a:latin typeface="+mn-lt"/>
              </a:rPr>
              <a:t> </a:t>
            </a:r>
            <a:r>
              <a:rPr lang="en-CA" sz="2800" dirty="0" err="1">
                <a:latin typeface="+mn-lt"/>
              </a:rPr>
              <a:t>nanoemulsion</a:t>
            </a:r>
            <a:r>
              <a:rPr lang="en-CA" sz="2800" dirty="0">
                <a:latin typeface="+mn-lt"/>
              </a:rPr>
              <a:t> (CNE) was prepared, and added into the composite film made by hydroxypropyl methylcellulose (HPMC) and </a:t>
            </a:r>
            <a:r>
              <a:rPr lang="en-CA" sz="2800" dirty="0" err="1">
                <a:latin typeface="+mn-lt"/>
              </a:rPr>
              <a:t>fucoidin</a:t>
            </a:r>
            <a:r>
              <a:rPr lang="en-CA" sz="2800" dirty="0">
                <a:latin typeface="+mn-lt"/>
              </a:rPr>
              <a:t> (FCD). The </a:t>
            </a:r>
            <a:r>
              <a:rPr lang="en-CA" sz="2800" dirty="0" err="1">
                <a:latin typeface="+mn-lt"/>
              </a:rPr>
              <a:t>citral</a:t>
            </a:r>
            <a:r>
              <a:rPr lang="en-CA" sz="2800" dirty="0">
                <a:latin typeface="+mn-lt"/>
              </a:rPr>
              <a:t> </a:t>
            </a:r>
            <a:r>
              <a:rPr lang="en-CA" sz="2800" dirty="0" err="1">
                <a:latin typeface="+mn-lt"/>
              </a:rPr>
              <a:t>nanoemulsion</a:t>
            </a:r>
            <a:r>
              <a:rPr lang="en-CA" sz="2800" dirty="0">
                <a:latin typeface="+mn-lt"/>
              </a:rPr>
              <a:t> composite film (HPMC-FCD-CNE) was utilized for quality preservation and control of microbial in Ostrea </a:t>
            </a:r>
            <a:r>
              <a:rPr lang="en-CA" sz="2800" dirty="0" err="1">
                <a:latin typeface="+mn-lt"/>
              </a:rPr>
              <a:t>rivularis</a:t>
            </a:r>
            <a:r>
              <a:rPr lang="en-CA" sz="2800" dirty="0">
                <a:latin typeface="+mn-lt"/>
              </a:rPr>
              <a:t> Gould under 4</a:t>
            </a:r>
            <a:r>
              <a:rPr lang="zh-CN" altLang="en-US" sz="2800" dirty="0">
                <a:latin typeface="+mn-lt"/>
              </a:rPr>
              <a:t>℃ </a:t>
            </a:r>
            <a:r>
              <a:rPr lang="en-CA" sz="2800" dirty="0">
                <a:latin typeface="+mn-lt"/>
              </a:rPr>
              <a:t>storage</a:t>
            </a:r>
            <a:r>
              <a:rPr lang="en-US" sz="2800" dirty="0">
                <a:latin typeface="+mn-lt"/>
              </a:rPr>
              <a:t>,</a:t>
            </a:r>
            <a:r>
              <a:rPr lang="zh-CN" altLang="en-US" sz="2800" dirty="0">
                <a:latin typeface="+mn-lt"/>
              </a:rPr>
              <a:t> </a:t>
            </a:r>
            <a:r>
              <a:rPr lang="en-US" sz="2800" dirty="0">
                <a:latin typeface="+mn-lt"/>
              </a:rPr>
              <a:t>thereby extending their shelf-life.</a:t>
            </a:r>
            <a:endParaRPr lang="en-AU" sz="2800" dirty="0">
              <a:latin typeface="+mn-lt"/>
            </a:endParaRPr>
          </a:p>
        </p:txBody>
      </p:sp>
      <p:sp>
        <p:nvSpPr>
          <p:cNvPr id="17" name="Rectangle 28"/>
          <p:cNvSpPr>
            <a:spLocks noChangeArrowheads="1"/>
          </p:cNvSpPr>
          <p:nvPr/>
        </p:nvSpPr>
        <p:spPr bwMode="auto">
          <a:xfrm>
            <a:off x="32279809" y="16052120"/>
            <a:ext cx="10777580" cy="7924008"/>
          </a:xfrm>
          <a:prstGeom prst="rect">
            <a:avLst/>
          </a:prstGeom>
          <a:solidFill>
            <a:schemeClr val="bg1">
              <a:alpha val="70000"/>
            </a:schemeClr>
          </a:solidFill>
          <a:ln w="12700">
            <a:solidFill>
              <a:srgbClr val="76357E"/>
            </a:solidFill>
            <a:miter lim="800000"/>
          </a:ln>
          <a:effectLst/>
        </p:spPr>
        <p:txBody>
          <a:bodyPr lIns="375509" tIns="375509" rIns="375509" bIns="375509"/>
          <a:lstStyle/>
          <a:p>
            <a:pPr defTabSz="951865" eaLnBrk="0" hangingPunct="0">
              <a:spcBef>
                <a:spcPct val="50000"/>
              </a:spcBef>
            </a:pPr>
            <a:r>
              <a:rPr lang="en-US" sz="5500" b="1" cap="all" dirty="0">
                <a:solidFill>
                  <a:srgbClr val="76357E"/>
                </a:solidFill>
              </a:rPr>
              <a:t>References</a:t>
            </a:r>
            <a:br>
              <a:rPr lang="en-AU" sz="3000" dirty="0">
                <a:latin typeface="Arial" panose="020B0604020202020204" pitchFamily="34" charset="0"/>
                <a:cs typeface="Arial" panose="020B0604020202020204" pitchFamily="34" charset="0"/>
              </a:rPr>
            </a:br>
            <a:r>
              <a:rPr lang="en-US" altLang="zh-CN" sz="2500" dirty="0">
                <a:latin typeface="Arial" panose="020B0604020202020204" pitchFamily="34" charset="0"/>
                <a:cs typeface="Arial" panose="020B0604020202020204" pitchFamily="34" charset="0"/>
              </a:rPr>
              <a:t>1 </a:t>
            </a:r>
            <a:r>
              <a:rPr lang="en-AU" sz="2500" b="1" dirty="0">
                <a:latin typeface="Arial" panose="020B0604020202020204" pitchFamily="34" charset="0"/>
                <a:cs typeface="Arial" panose="020B0604020202020204" pitchFamily="34" charset="0"/>
              </a:rPr>
              <a:t>PRADIZA R </a:t>
            </a:r>
            <a:r>
              <a:rPr lang="en-AU" sz="2500" b="1" dirty="0" err="1">
                <a:latin typeface="Arial" panose="020B0604020202020204" pitchFamily="34" charset="0"/>
                <a:cs typeface="Arial" panose="020B0604020202020204" pitchFamily="34" charset="0"/>
              </a:rPr>
              <a:t>R</a:t>
            </a:r>
            <a:r>
              <a:rPr lang="en-AU" sz="2500" b="1" dirty="0">
                <a:latin typeface="Arial" panose="020B0604020202020204" pitchFamily="34" charset="0"/>
                <a:cs typeface="Arial" panose="020B0604020202020204" pitchFamily="34" charset="0"/>
              </a:rPr>
              <a:t> </a:t>
            </a:r>
            <a:r>
              <a:rPr lang="en-AU" sz="2500" dirty="0">
                <a:latin typeface="Arial" panose="020B0604020202020204" pitchFamily="34" charset="0"/>
                <a:cs typeface="Arial" panose="020B0604020202020204" pitchFamily="34" charset="0"/>
              </a:rPr>
              <a:t>et al. Study of tensile strength, microstructure and density-porosity properties of cassava starch-PLA bioplastic manufactured through solution casting[J/OL]. </a:t>
            </a:r>
            <a:r>
              <a:rPr lang="en-AU" sz="2500" i="1" dirty="0">
                <a:latin typeface="Arial" panose="020B0604020202020204" pitchFamily="34" charset="0"/>
                <a:cs typeface="Arial" panose="020B0604020202020204" pitchFamily="34" charset="0"/>
              </a:rPr>
              <a:t>IOP Conference Series: Earth and Environmental Science</a:t>
            </a:r>
            <a:r>
              <a:rPr lang="en-AU" sz="2500" dirty="0">
                <a:latin typeface="Arial" panose="020B0604020202020204" pitchFamily="34" charset="0"/>
                <a:cs typeface="Arial" panose="020B0604020202020204" pitchFamily="34" charset="0"/>
              </a:rPr>
              <a:t>, 2025, 1454(1): 012014.</a:t>
            </a:r>
          </a:p>
          <a:p>
            <a:pPr defTabSz="951865" eaLnBrk="0" hangingPunct="0">
              <a:spcBef>
                <a:spcPct val="50000"/>
              </a:spcBef>
            </a:pPr>
            <a:r>
              <a:rPr lang="en-US" altLang="zh-CN" sz="2500" dirty="0">
                <a:latin typeface="Arial" panose="020B0604020202020204" pitchFamily="34" charset="0"/>
                <a:cs typeface="Arial" panose="020B0604020202020204" pitchFamily="34" charset="0"/>
              </a:rPr>
              <a:t>2 </a:t>
            </a:r>
            <a:r>
              <a:rPr lang="en-US" altLang="zh-CN" sz="2500" b="1" dirty="0">
                <a:latin typeface="Arial" panose="020B0604020202020204" pitchFamily="34" charset="0"/>
                <a:cs typeface="Arial" panose="020B0604020202020204" pitchFamily="34" charset="0"/>
              </a:rPr>
              <a:t>KADER Md A </a:t>
            </a:r>
            <a:r>
              <a:rPr lang="en-US" altLang="zh-CN" sz="2500" dirty="0">
                <a:latin typeface="Arial" panose="020B0604020202020204" pitchFamily="34" charset="0"/>
                <a:cs typeface="Arial" panose="020B0604020202020204" pitchFamily="34" charset="0"/>
              </a:rPr>
              <a:t>et al. Development of biocompatible packaging material: starch/PVA-based bio-composite enhanced with hydroxypropyl methylcellulose[J/OL]. </a:t>
            </a:r>
            <a:r>
              <a:rPr lang="en-US" altLang="zh-CN" sz="2500" i="1" dirty="0">
                <a:latin typeface="Arial" panose="020B0604020202020204" pitchFamily="34" charset="0"/>
                <a:cs typeface="Arial" panose="020B0604020202020204" pitchFamily="34" charset="0"/>
              </a:rPr>
              <a:t>Polymer-Plastics Technology and Materials</a:t>
            </a:r>
            <a:r>
              <a:rPr lang="en-US" altLang="zh-CN" sz="2500" dirty="0">
                <a:latin typeface="Arial" panose="020B0604020202020204" pitchFamily="34" charset="0"/>
                <a:cs typeface="Arial" panose="020B0604020202020204" pitchFamily="34" charset="0"/>
              </a:rPr>
              <a:t>, 2024, 63(17): 2418-2432.</a:t>
            </a:r>
          </a:p>
          <a:p>
            <a:pPr defTabSz="951865" eaLnBrk="0" hangingPunct="0">
              <a:spcBef>
                <a:spcPct val="50000"/>
              </a:spcBef>
            </a:pPr>
            <a:r>
              <a:rPr lang="en-US" altLang="zh-CN" sz="2500" dirty="0">
                <a:latin typeface="Arial" panose="020B0604020202020204" pitchFamily="34" charset="0"/>
                <a:cs typeface="Arial" panose="020B0604020202020204" pitchFamily="34" charset="0"/>
              </a:rPr>
              <a:t>3 </a:t>
            </a:r>
            <a:r>
              <a:rPr lang="en-US" altLang="zh-CN" sz="2500" b="1" dirty="0">
                <a:latin typeface="Arial" panose="020B0604020202020204" pitchFamily="34" charset="0"/>
                <a:cs typeface="Arial" panose="020B0604020202020204" pitchFamily="34" charset="0"/>
              </a:rPr>
              <a:t>WANG L</a:t>
            </a:r>
            <a:r>
              <a:rPr lang="en-US" altLang="zh-CN" sz="2500" dirty="0">
                <a:latin typeface="Arial" panose="020B0604020202020204" pitchFamily="34" charset="0"/>
                <a:cs typeface="Arial" panose="020B0604020202020204" pitchFamily="34" charset="0"/>
              </a:rPr>
              <a:t> et al. Preparation of </a:t>
            </a:r>
            <a:r>
              <a:rPr lang="en-US" altLang="zh-CN" sz="2500" dirty="0" err="1">
                <a:latin typeface="Arial" panose="020B0604020202020204" pitchFamily="34" charset="0"/>
                <a:cs typeface="Arial" panose="020B0604020202020204" pitchFamily="34" charset="0"/>
              </a:rPr>
              <a:t>trilayer</a:t>
            </a:r>
            <a:r>
              <a:rPr lang="en-US" altLang="zh-CN" sz="2500" dirty="0">
                <a:latin typeface="Arial" panose="020B0604020202020204" pitchFamily="34" charset="0"/>
                <a:cs typeface="Arial" panose="020B0604020202020204" pitchFamily="34" charset="0"/>
              </a:rPr>
              <a:t> film with slow-release, antioxidant, and antibacterial activities and its effects on scallop preservation[J/OL]. </a:t>
            </a:r>
            <a:r>
              <a:rPr lang="en-US" altLang="zh-CN" sz="2500" i="1" dirty="0">
                <a:latin typeface="Arial" panose="020B0604020202020204" pitchFamily="34" charset="0"/>
                <a:cs typeface="Arial" panose="020B0604020202020204" pitchFamily="34" charset="0"/>
              </a:rPr>
              <a:t>Food Bioscience</a:t>
            </a:r>
            <a:r>
              <a:rPr lang="en-US" altLang="zh-CN" sz="2500" dirty="0">
                <a:latin typeface="Arial" panose="020B0604020202020204" pitchFamily="34" charset="0"/>
                <a:cs typeface="Arial" panose="020B0604020202020204" pitchFamily="34" charset="0"/>
              </a:rPr>
              <a:t>, 2024, 61: 104909.</a:t>
            </a:r>
          </a:p>
          <a:p>
            <a:pPr defTabSz="951865" eaLnBrk="0" hangingPunct="0">
              <a:spcBef>
                <a:spcPct val="50000"/>
              </a:spcBef>
            </a:pPr>
            <a:r>
              <a:rPr lang="en-US" altLang="zh-CN" sz="2500" dirty="0">
                <a:latin typeface="Arial" panose="020B0604020202020204" pitchFamily="34" charset="0"/>
                <a:cs typeface="Arial" panose="020B0604020202020204" pitchFamily="34" charset="0"/>
              </a:rPr>
              <a:t>4 </a:t>
            </a:r>
            <a:r>
              <a:rPr lang="en-US" altLang="zh-CN" sz="2500" b="1" dirty="0">
                <a:latin typeface="Arial" panose="020B0604020202020204" pitchFamily="34" charset="0"/>
                <a:cs typeface="Arial" panose="020B0604020202020204" pitchFamily="34" charset="0"/>
              </a:rPr>
              <a:t>HUANG Y</a:t>
            </a:r>
            <a:r>
              <a:rPr lang="en-US" altLang="zh-CN" sz="2500" dirty="0">
                <a:latin typeface="Arial" panose="020B0604020202020204" pitchFamily="34" charset="0"/>
                <a:cs typeface="Arial" panose="020B0604020202020204" pitchFamily="34" charset="0"/>
              </a:rPr>
              <a:t> et al. Effects of collagen‐based coating with chitosan and </a:t>
            </a:r>
            <a:r>
              <a:rPr lang="el-GR" altLang="zh-CN" sz="2500" dirty="0">
                <a:latin typeface="Arial" panose="020B0604020202020204" pitchFamily="34" charset="0"/>
                <a:cs typeface="Arial" panose="020B0604020202020204" pitchFamily="34" charset="0"/>
              </a:rPr>
              <a:t>ε‐</a:t>
            </a:r>
            <a:r>
              <a:rPr lang="en-US" altLang="zh-CN" sz="2500" dirty="0" err="1">
                <a:latin typeface="Arial" panose="020B0604020202020204" pitchFamily="34" charset="0"/>
                <a:cs typeface="Arial" panose="020B0604020202020204" pitchFamily="34" charset="0"/>
              </a:rPr>
              <a:t>polylysine</a:t>
            </a:r>
            <a:r>
              <a:rPr lang="en-US" altLang="zh-CN" sz="2500" dirty="0">
                <a:latin typeface="Arial" panose="020B0604020202020204" pitchFamily="34" charset="0"/>
                <a:cs typeface="Arial" panose="020B0604020202020204" pitchFamily="34" charset="0"/>
              </a:rPr>
              <a:t> on sensory, texture, and biochemical changes of refrigerated </a:t>
            </a:r>
            <a:r>
              <a:rPr lang="en-US" altLang="zh-CN" sz="2500" dirty="0" err="1">
                <a:latin typeface="Arial" panose="020B0604020202020204" pitchFamily="34" charset="0"/>
                <a:cs typeface="Arial" panose="020B0604020202020204" pitchFamily="34" charset="0"/>
              </a:rPr>
              <a:t>Nemipterus</a:t>
            </a:r>
            <a:r>
              <a:rPr lang="en-US" altLang="zh-CN" sz="2500" dirty="0">
                <a:latin typeface="Arial" panose="020B0604020202020204" pitchFamily="34" charset="0"/>
                <a:cs typeface="Arial" panose="020B0604020202020204" pitchFamily="34" charset="0"/>
              </a:rPr>
              <a:t> </a:t>
            </a:r>
            <a:r>
              <a:rPr lang="en-US" altLang="zh-CN" sz="2500" dirty="0" err="1">
                <a:latin typeface="Arial" panose="020B0604020202020204" pitchFamily="34" charset="0"/>
                <a:cs typeface="Arial" panose="020B0604020202020204" pitchFamily="34" charset="0"/>
              </a:rPr>
              <a:t>virgatus</a:t>
            </a:r>
            <a:r>
              <a:rPr lang="en-US" altLang="zh-CN" sz="2500" dirty="0">
                <a:latin typeface="Arial" panose="020B0604020202020204" pitchFamily="34" charset="0"/>
                <a:cs typeface="Arial" panose="020B0604020202020204" pitchFamily="34" charset="0"/>
              </a:rPr>
              <a:t> fillets[J/OL]. </a:t>
            </a:r>
            <a:r>
              <a:rPr lang="en-US" altLang="zh-CN" sz="2500" i="1" dirty="0">
                <a:latin typeface="Arial" panose="020B0604020202020204" pitchFamily="34" charset="0"/>
                <a:cs typeface="Arial" panose="020B0604020202020204" pitchFamily="34" charset="0"/>
              </a:rPr>
              <a:t>Food Science &amp; Nutrition</a:t>
            </a:r>
            <a:r>
              <a:rPr lang="en-US" altLang="zh-CN" sz="2500" dirty="0">
                <a:latin typeface="Arial" panose="020B0604020202020204" pitchFamily="34" charset="0"/>
                <a:cs typeface="Arial" panose="020B0604020202020204" pitchFamily="34" charset="0"/>
              </a:rPr>
              <a:t>, 2024, 12(3): 2145-2152.</a:t>
            </a:r>
            <a:endParaRPr lang="en-US" sz="2500" dirty="0">
              <a:latin typeface="Arial" panose="020B0604020202020204" pitchFamily="34" charset="0"/>
              <a:cs typeface="Arial" panose="020B0604020202020204" pitchFamily="34" charset="0"/>
            </a:endParaRPr>
          </a:p>
        </p:txBody>
      </p:sp>
      <p:sp>
        <p:nvSpPr>
          <p:cNvPr id="21" name="Text Box 14"/>
          <p:cNvSpPr txBox="1">
            <a:spLocks noChangeArrowheads="1"/>
          </p:cNvSpPr>
          <p:nvPr/>
        </p:nvSpPr>
        <p:spPr bwMode="auto">
          <a:xfrm>
            <a:off x="9968205" y="6911504"/>
            <a:ext cx="10599326" cy="8139987"/>
          </a:xfrm>
          <a:prstGeom prst="rect">
            <a:avLst/>
          </a:prstGeom>
          <a:solidFill>
            <a:schemeClr val="bg1">
              <a:alpha val="69000"/>
            </a:schemeClr>
          </a:solidFill>
          <a:ln w="9525">
            <a:solidFill>
              <a:srgbClr val="76357E"/>
            </a:solidFill>
            <a:miter lim="800000"/>
          </a:ln>
          <a:effectLst/>
        </p:spPr>
        <p:txBody>
          <a:bodyPr wrap="square" lIns="324000" tIns="47696" rIns="324000" bIns="47696">
            <a:noAutofit/>
          </a:bodyPr>
          <a:lstStyle>
            <a:lvl1pPr defTabSz="167005" eaLnBrk="0" hangingPunct="0">
              <a:defRPr sz="500">
                <a:solidFill>
                  <a:schemeClr val="tx1"/>
                </a:solidFill>
                <a:latin typeface="Times New Roman" panose="02020603050405020304" charset="0"/>
                <a:ea typeface="MS PGothic" panose="020B0600070205080204" charset="-128"/>
              </a:defRPr>
            </a:lvl1pPr>
            <a:lvl2pPr marL="742950" indent="-285750" defTabSz="167005" eaLnBrk="0" hangingPunct="0">
              <a:defRPr sz="500">
                <a:solidFill>
                  <a:schemeClr val="tx1"/>
                </a:solidFill>
                <a:latin typeface="Times New Roman" panose="02020603050405020304" charset="0"/>
                <a:ea typeface="MS PGothic" panose="020B0600070205080204" charset="-128"/>
              </a:defRPr>
            </a:lvl2pPr>
            <a:lvl3pPr marL="1143000" indent="-228600" defTabSz="167005" eaLnBrk="0" hangingPunct="0">
              <a:defRPr sz="500">
                <a:solidFill>
                  <a:schemeClr val="tx1"/>
                </a:solidFill>
                <a:latin typeface="Times New Roman" panose="02020603050405020304" charset="0"/>
                <a:ea typeface="MS PGothic" panose="020B0600070205080204" charset="-128"/>
              </a:defRPr>
            </a:lvl3pPr>
            <a:lvl4pPr marL="1600200" indent="-228600" defTabSz="167005" eaLnBrk="0" hangingPunct="0">
              <a:defRPr sz="500">
                <a:solidFill>
                  <a:schemeClr val="tx1"/>
                </a:solidFill>
                <a:latin typeface="Times New Roman" panose="02020603050405020304" charset="0"/>
                <a:ea typeface="MS PGothic" panose="020B0600070205080204" charset="-128"/>
              </a:defRPr>
            </a:lvl4pPr>
            <a:lvl5pPr marL="2057400" indent="-228600" defTabSz="167005" eaLnBrk="0" hangingPunct="0">
              <a:defRPr sz="500">
                <a:solidFill>
                  <a:schemeClr val="tx1"/>
                </a:solidFill>
                <a:latin typeface="Times New Roman" panose="02020603050405020304" charset="0"/>
                <a:ea typeface="MS PGothic" panose="020B0600070205080204" charset="-128"/>
              </a:defRPr>
            </a:lvl5pPr>
            <a:lvl6pPr marL="25146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6pPr>
            <a:lvl7pPr marL="29718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7pPr>
            <a:lvl8pPr marL="34290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8pPr>
            <a:lvl9pPr marL="38862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9pPr>
          </a:lstStyle>
          <a:p>
            <a:pPr>
              <a:spcBef>
                <a:spcPct val="50000"/>
              </a:spcBef>
            </a:pPr>
            <a:r>
              <a:rPr lang="en-US" sz="3200" dirty="0">
                <a:latin typeface="+mn-lt"/>
                <a:cs typeface="Arial" panose="020B0604020202020204" pitchFamily="34" charset="0"/>
              </a:rPr>
              <a:t>The results showed that the HPMC-FCD-CNE had effective preservative and bacteriostatic properties, which was as indicated by changes in sensory score, total volatile base nitrogen (TVB-N), pH, K value, total viable count (TVC), and the colony number of specific spoilage organisms (SSOs). Compared to the control group without film package treatment, bacterial growth in oysters was significantly inhibited in all treatment groups by HPMC-FCD-CNE. Meanwhile, under the same storage day, the HPMC-FCD-CNE group showed higher sensory score, less TVB-N content and K value than other groups. The control group reached its shelf-life by day 10 (TVC: 7.383±0.250 lg CFU/g; TVB-N: 18.209 mg/100g; K value: 55.58%), while the HPMC-FCD-CNE group by day 14 (TVC: 7.787±0.076 lg CFU/g; TVB-N: 17.218 mg/100g; K value: 56.68%). </a:t>
            </a:r>
            <a:endParaRPr lang="en-CA" sz="3200" dirty="0">
              <a:latin typeface="+mn-lt"/>
              <a:cs typeface="Arial" panose="020B0604020202020204" pitchFamily="34" charset="0"/>
            </a:endParaRPr>
          </a:p>
          <a:p>
            <a:pPr>
              <a:spcBef>
                <a:spcPct val="50000"/>
              </a:spcBef>
            </a:pPr>
            <a:endParaRPr lang="en-AU" sz="3000" i="1" dirty="0">
              <a:latin typeface="+mn-lt"/>
              <a:cs typeface="Arial" panose="020B0604020202020204" pitchFamily="34" charset="0"/>
            </a:endParaRPr>
          </a:p>
        </p:txBody>
      </p:sp>
      <p:sp>
        <p:nvSpPr>
          <p:cNvPr id="27" name="Text Box 14"/>
          <p:cNvSpPr txBox="1">
            <a:spLocks noChangeArrowheads="1"/>
          </p:cNvSpPr>
          <p:nvPr/>
        </p:nvSpPr>
        <p:spPr bwMode="auto">
          <a:xfrm>
            <a:off x="9968205" y="15652268"/>
            <a:ext cx="10599326" cy="8000210"/>
          </a:xfrm>
          <a:prstGeom prst="rect">
            <a:avLst/>
          </a:prstGeom>
          <a:solidFill>
            <a:schemeClr val="bg1">
              <a:alpha val="69000"/>
            </a:schemeClr>
          </a:solidFill>
          <a:ln w="9525">
            <a:solidFill>
              <a:srgbClr val="76357E"/>
            </a:solidFill>
            <a:miter lim="800000"/>
          </a:ln>
          <a:effectLst/>
        </p:spPr>
        <p:txBody>
          <a:bodyPr wrap="square" lIns="324000" tIns="47696" rIns="324000" bIns="47696">
            <a:noAutofit/>
          </a:bodyPr>
          <a:lstStyle>
            <a:lvl1pPr defTabSz="167005" eaLnBrk="0" hangingPunct="0">
              <a:defRPr sz="500">
                <a:solidFill>
                  <a:schemeClr val="tx1"/>
                </a:solidFill>
                <a:latin typeface="Times New Roman" panose="02020603050405020304" charset="0"/>
                <a:ea typeface="MS PGothic" panose="020B0600070205080204" charset="-128"/>
              </a:defRPr>
            </a:lvl1pPr>
            <a:lvl2pPr marL="742950" indent="-285750" defTabSz="167005" eaLnBrk="0" hangingPunct="0">
              <a:defRPr sz="500">
                <a:solidFill>
                  <a:schemeClr val="tx1"/>
                </a:solidFill>
                <a:latin typeface="Times New Roman" panose="02020603050405020304" charset="0"/>
                <a:ea typeface="MS PGothic" panose="020B0600070205080204" charset="-128"/>
              </a:defRPr>
            </a:lvl2pPr>
            <a:lvl3pPr marL="1143000" indent="-228600" defTabSz="167005" eaLnBrk="0" hangingPunct="0">
              <a:defRPr sz="500">
                <a:solidFill>
                  <a:schemeClr val="tx1"/>
                </a:solidFill>
                <a:latin typeface="Times New Roman" panose="02020603050405020304" charset="0"/>
                <a:ea typeface="MS PGothic" panose="020B0600070205080204" charset="-128"/>
              </a:defRPr>
            </a:lvl3pPr>
            <a:lvl4pPr marL="1600200" indent="-228600" defTabSz="167005" eaLnBrk="0" hangingPunct="0">
              <a:defRPr sz="500">
                <a:solidFill>
                  <a:schemeClr val="tx1"/>
                </a:solidFill>
                <a:latin typeface="Times New Roman" panose="02020603050405020304" charset="0"/>
                <a:ea typeface="MS PGothic" panose="020B0600070205080204" charset="-128"/>
              </a:defRPr>
            </a:lvl4pPr>
            <a:lvl5pPr marL="2057400" indent="-228600" defTabSz="167005" eaLnBrk="0" hangingPunct="0">
              <a:defRPr sz="500">
                <a:solidFill>
                  <a:schemeClr val="tx1"/>
                </a:solidFill>
                <a:latin typeface="Times New Roman" panose="02020603050405020304" charset="0"/>
                <a:ea typeface="MS PGothic" panose="020B0600070205080204" charset="-128"/>
              </a:defRPr>
            </a:lvl5pPr>
            <a:lvl6pPr marL="25146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6pPr>
            <a:lvl7pPr marL="29718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7pPr>
            <a:lvl8pPr marL="34290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8pPr>
            <a:lvl9pPr marL="38862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9pPr>
          </a:lstStyle>
          <a:p>
            <a:pPr>
              <a:spcBef>
                <a:spcPct val="50000"/>
              </a:spcBef>
            </a:pPr>
            <a:endParaRPr lang="en-CA" sz="1800" i="1" dirty="0">
              <a:latin typeface="+mn-lt"/>
              <a:cs typeface="Arial" panose="020B0604020202020204" pitchFamily="34" charset="0"/>
            </a:endParaRPr>
          </a:p>
        </p:txBody>
      </p:sp>
      <p:sp>
        <p:nvSpPr>
          <p:cNvPr id="31" name="Text Box 16"/>
          <p:cNvSpPr txBox="1">
            <a:spLocks noChangeArrowheads="1"/>
          </p:cNvSpPr>
          <p:nvPr/>
        </p:nvSpPr>
        <p:spPr bwMode="auto">
          <a:xfrm>
            <a:off x="21024063" y="22422174"/>
            <a:ext cx="10140067" cy="1230303"/>
          </a:xfrm>
          <a:prstGeom prst="rect">
            <a:avLst/>
          </a:prstGeom>
          <a:solidFill>
            <a:schemeClr val="bg1">
              <a:alpha val="69000"/>
            </a:schemeClr>
          </a:solidFill>
          <a:ln>
            <a:solidFill>
              <a:srgbClr val="76357E"/>
            </a:solidFill>
          </a:ln>
          <a:effectLst/>
        </p:spPr>
        <p:txBody>
          <a:bodyPr wrap="square" lIns="187759" tIns="187759" rIns="187759" bIns="187759">
            <a:noAutofit/>
          </a:bodyPr>
          <a:lstStyle>
            <a:lvl1pPr defTabSz="167005" eaLnBrk="0" hangingPunct="0">
              <a:defRPr sz="500">
                <a:solidFill>
                  <a:schemeClr val="tx1"/>
                </a:solidFill>
                <a:latin typeface="Times New Roman" panose="02020603050405020304" charset="0"/>
                <a:ea typeface="MS PGothic" panose="020B0600070205080204" charset="-128"/>
              </a:defRPr>
            </a:lvl1pPr>
            <a:lvl2pPr marL="742950" indent="-285750" defTabSz="167005" eaLnBrk="0" hangingPunct="0">
              <a:defRPr sz="500">
                <a:solidFill>
                  <a:schemeClr val="tx1"/>
                </a:solidFill>
                <a:latin typeface="Times New Roman" panose="02020603050405020304" charset="0"/>
                <a:ea typeface="MS PGothic" panose="020B0600070205080204" charset="-128"/>
              </a:defRPr>
            </a:lvl2pPr>
            <a:lvl3pPr marL="1143000" indent="-228600" defTabSz="167005" eaLnBrk="0" hangingPunct="0">
              <a:defRPr sz="500">
                <a:solidFill>
                  <a:schemeClr val="tx1"/>
                </a:solidFill>
                <a:latin typeface="Times New Roman" panose="02020603050405020304" charset="0"/>
                <a:ea typeface="MS PGothic" panose="020B0600070205080204" charset="-128"/>
              </a:defRPr>
            </a:lvl3pPr>
            <a:lvl4pPr marL="1600200" indent="-228600" defTabSz="167005" eaLnBrk="0" hangingPunct="0">
              <a:defRPr sz="500">
                <a:solidFill>
                  <a:schemeClr val="tx1"/>
                </a:solidFill>
                <a:latin typeface="Times New Roman" panose="02020603050405020304" charset="0"/>
                <a:ea typeface="MS PGothic" panose="020B0600070205080204" charset="-128"/>
              </a:defRPr>
            </a:lvl4pPr>
            <a:lvl5pPr marL="2057400" indent="-228600" defTabSz="167005" eaLnBrk="0" hangingPunct="0">
              <a:defRPr sz="500">
                <a:solidFill>
                  <a:schemeClr val="tx1"/>
                </a:solidFill>
                <a:latin typeface="Times New Roman" panose="02020603050405020304" charset="0"/>
                <a:ea typeface="MS PGothic" panose="020B0600070205080204" charset="-128"/>
              </a:defRPr>
            </a:lvl5pPr>
            <a:lvl6pPr marL="25146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6pPr>
            <a:lvl7pPr marL="29718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7pPr>
            <a:lvl8pPr marL="34290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8pPr>
            <a:lvl9pPr marL="38862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9pPr>
          </a:lstStyle>
          <a:p>
            <a:pPr eaLnBrk="1" hangingPunct="1"/>
            <a:r>
              <a:rPr lang="en-US" altLang="zh-CN" sz="1600" i="1" dirty="0">
                <a:latin typeface="+mn-lt"/>
                <a:cs typeface="Arial" panose="020B0604020202020204" pitchFamily="34" charset="0"/>
              </a:rPr>
              <a:t>Fig 1. Antibacterial mechanism of composite film.</a:t>
            </a:r>
          </a:p>
          <a:p>
            <a:pPr eaLnBrk="1" hangingPunct="1"/>
            <a:r>
              <a:rPr lang="zh-CN" altLang="en-US" sz="1600" i="1" dirty="0">
                <a:latin typeface="+mn-lt"/>
                <a:cs typeface="Arial" panose="020B0604020202020204" pitchFamily="34" charset="0"/>
              </a:rPr>
              <a:t>（</a:t>
            </a:r>
            <a:r>
              <a:rPr lang="en-US" altLang="zh-CN" sz="1600" i="1" dirty="0">
                <a:latin typeface="+mn-lt"/>
                <a:cs typeface="Arial" panose="020B0604020202020204" pitchFamily="34" charset="0"/>
              </a:rPr>
              <a:t>A</a:t>
            </a:r>
            <a:r>
              <a:rPr lang="zh-CN" altLang="en-US" sz="1600" i="1" dirty="0">
                <a:latin typeface="+mn-lt"/>
                <a:cs typeface="Arial" panose="020B0604020202020204" pitchFamily="34" charset="0"/>
              </a:rPr>
              <a:t>）</a:t>
            </a:r>
            <a:r>
              <a:rPr lang="en-US" altLang="zh-CN" sz="1600" i="1" dirty="0">
                <a:latin typeface="+mn-lt"/>
                <a:cs typeface="Arial" panose="020B0604020202020204" pitchFamily="34" charset="0"/>
              </a:rPr>
              <a:t>Fluorescent staining observation of live/dead status</a:t>
            </a:r>
            <a:r>
              <a:rPr lang="zh-CN" altLang="en-US" sz="1600" i="1" dirty="0">
                <a:latin typeface="+mn-lt"/>
                <a:cs typeface="Arial" panose="020B0604020202020204" pitchFamily="34" charset="0"/>
              </a:rPr>
              <a:t>； （</a:t>
            </a:r>
            <a:r>
              <a:rPr lang="en-US" altLang="zh-CN" sz="1600" i="1" dirty="0">
                <a:latin typeface="+mn-lt"/>
                <a:cs typeface="Arial" panose="020B0604020202020204" pitchFamily="34" charset="0"/>
              </a:rPr>
              <a:t>B</a:t>
            </a:r>
            <a:r>
              <a:rPr lang="zh-CN" altLang="en-US" sz="1600" i="1" dirty="0">
                <a:latin typeface="+mn-lt"/>
                <a:cs typeface="Arial" panose="020B0604020202020204" pitchFamily="34" charset="0"/>
              </a:rPr>
              <a:t>）</a:t>
            </a:r>
            <a:r>
              <a:rPr lang="en-US" altLang="zh-CN" sz="1600" i="1" dirty="0">
                <a:latin typeface="+mn-lt"/>
                <a:cs typeface="Arial" panose="020B0604020202020204" pitchFamily="34" charset="0"/>
              </a:rPr>
              <a:t>TVC; (C) The colony number changes of Acinetobacter; </a:t>
            </a:r>
          </a:p>
          <a:p>
            <a:pPr eaLnBrk="1" hangingPunct="1"/>
            <a:r>
              <a:rPr lang="en-US" altLang="zh-CN" sz="1600" i="1" dirty="0">
                <a:latin typeface="+mn-lt"/>
                <a:cs typeface="Arial" panose="020B0604020202020204" pitchFamily="34" charset="0"/>
              </a:rPr>
              <a:t>(D) The colony number changes of Pseudomonas</a:t>
            </a:r>
            <a:r>
              <a:rPr lang="zh-CN" altLang="en-US" sz="1600" i="1" dirty="0">
                <a:latin typeface="+mn-lt"/>
                <a:cs typeface="Arial" panose="020B0604020202020204" pitchFamily="34" charset="0"/>
              </a:rPr>
              <a:t>； </a:t>
            </a:r>
            <a:r>
              <a:rPr lang="en-US" altLang="zh-CN" sz="1600" i="1" dirty="0">
                <a:latin typeface="+mn-lt"/>
                <a:cs typeface="Arial" panose="020B0604020202020204" pitchFamily="34" charset="0"/>
              </a:rPr>
              <a:t>(E) Leakage of nucleic acids; (F) Leakage of proteins; </a:t>
            </a:r>
          </a:p>
          <a:p>
            <a:pPr eaLnBrk="1" hangingPunct="1"/>
            <a:r>
              <a:rPr lang="en-US" altLang="zh-CN" sz="1600" i="1" dirty="0">
                <a:latin typeface="+mn-lt"/>
                <a:cs typeface="Arial" panose="020B0604020202020204" pitchFamily="34" charset="0"/>
              </a:rPr>
              <a:t>(G) Growth curves of Pseudomonas; (H) Growth curves of Pseudomonas Acinetobacter.</a:t>
            </a:r>
          </a:p>
        </p:txBody>
      </p:sp>
      <p:sp>
        <p:nvSpPr>
          <p:cNvPr id="33" name="Text Box 2"/>
          <p:cNvSpPr txBox="1">
            <a:spLocks noChangeArrowheads="1"/>
          </p:cNvSpPr>
          <p:nvPr/>
        </p:nvSpPr>
        <p:spPr bwMode="auto">
          <a:xfrm>
            <a:off x="10837330" y="335067"/>
            <a:ext cx="33053867" cy="2016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lIns="637485" tIns="637485" rIns="637485" bIns="637485"/>
          <a:lstStyle>
            <a:lvl1pPr defTabSz="192405" eaLnBrk="0" hangingPunct="0">
              <a:defRPr sz="500">
                <a:solidFill>
                  <a:schemeClr val="tx1"/>
                </a:solidFill>
                <a:latin typeface="Times New Roman" panose="02020603050405020304" charset="0"/>
                <a:ea typeface="MS PGothic" panose="020B0600070205080204" charset="-128"/>
              </a:defRPr>
            </a:lvl1pPr>
            <a:lvl2pPr marL="742950" indent="-285750" defTabSz="192405" eaLnBrk="0" hangingPunct="0">
              <a:defRPr sz="500">
                <a:solidFill>
                  <a:schemeClr val="tx1"/>
                </a:solidFill>
                <a:latin typeface="Times New Roman" panose="02020603050405020304" charset="0"/>
                <a:ea typeface="MS PGothic" panose="020B0600070205080204" charset="-128"/>
              </a:defRPr>
            </a:lvl2pPr>
            <a:lvl3pPr marL="1143000" indent="-228600" defTabSz="192405" eaLnBrk="0" hangingPunct="0">
              <a:defRPr sz="500">
                <a:solidFill>
                  <a:schemeClr val="tx1"/>
                </a:solidFill>
                <a:latin typeface="Times New Roman" panose="02020603050405020304" charset="0"/>
                <a:ea typeface="MS PGothic" panose="020B0600070205080204" charset="-128"/>
              </a:defRPr>
            </a:lvl3pPr>
            <a:lvl4pPr marL="1600200" indent="-228600" defTabSz="192405" eaLnBrk="0" hangingPunct="0">
              <a:defRPr sz="500">
                <a:solidFill>
                  <a:schemeClr val="tx1"/>
                </a:solidFill>
                <a:latin typeface="Times New Roman" panose="02020603050405020304" charset="0"/>
                <a:ea typeface="MS PGothic" panose="020B0600070205080204" charset="-128"/>
              </a:defRPr>
            </a:lvl4pPr>
            <a:lvl5pPr marL="2057400" indent="-228600" defTabSz="192405" eaLnBrk="0" hangingPunct="0">
              <a:defRPr sz="500">
                <a:solidFill>
                  <a:schemeClr val="tx1"/>
                </a:solidFill>
                <a:latin typeface="Times New Roman" panose="02020603050405020304" charset="0"/>
                <a:ea typeface="MS PGothic" panose="020B0600070205080204" charset="-128"/>
              </a:defRPr>
            </a:lvl5pPr>
            <a:lvl6pPr marL="2514600" indent="-228600" defTabSz="1924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6pPr>
            <a:lvl7pPr marL="2971800" indent="-228600" defTabSz="1924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7pPr>
            <a:lvl8pPr marL="3429000" indent="-228600" defTabSz="1924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8pPr>
            <a:lvl9pPr marL="3886200" indent="-228600" defTabSz="1924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9pPr>
          </a:lstStyle>
          <a:p>
            <a:r>
              <a:rPr lang="en-US" sz="6000" b="1" spc="-300" dirty="0">
                <a:latin typeface="Times New Roman" panose="02020603050405020304" pitchFamily="18" charset="0"/>
                <a:cs typeface="Times New Roman" panose="02020603050405020304" pitchFamily="18" charset="0"/>
              </a:rPr>
              <a:t>Preservative and bacteriostatic functions of </a:t>
            </a:r>
            <a:r>
              <a:rPr lang="en-US" sz="6000" b="1" spc="-300" dirty="0" err="1">
                <a:latin typeface="Times New Roman" panose="02020603050405020304" pitchFamily="18" charset="0"/>
                <a:cs typeface="Times New Roman" panose="02020603050405020304" pitchFamily="18" charset="0"/>
              </a:rPr>
              <a:t>citral</a:t>
            </a:r>
            <a:r>
              <a:rPr lang="en-US" sz="6000" b="1" spc="-300" dirty="0">
                <a:latin typeface="Times New Roman" panose="02020603050405020304" pitchFamily="18" charset="0"/>
                <a:cs typeface="Times New Roman" panose="02020603050405020304" pitchFamily="18" charset="0"/>
              </a:rPr>
              <a:t> </a:t>
            </a:r>
            <a:r>
              <a:rPr lang="en-US" sz="6000" b="1" spc="-300" dirty="0" err="1">
                <a:latin typeface="Times New Roman" panose="02020603050405020304" pitchFamily="18" charset="0"/>
                <a:cs typeface="Times New Roman" panose="02020603050405020304" pitchFamily="18" charset="0"/>
              </a:rPr>
              <a:t>nanoemulsion</a:t>
            </a:r>
            <a:r>
              <a:rPr lang="en-US" sz="6000" b="1" spc="-300" dirty="0">
                <a:latin typeface="Times New Roman" panose="02020603050405020304" pitchFamily="18" charset="0"/>
                <a:cs typeface="Times New Roman" panose="02020603050405020304" pitchFamily="18" charset="0"/>
              </a:rPr>
              <a:t> composite film on oyster during refrigeration</a:t>
            </a:r>
            <a:br>
              <a:rPr lang="en-GB" sz="6000" b="1" spc="-150" dirty="0">
                <a:latin typeface="Times New Roman" panose="02020603050405020304" pitchFamily="18" charset="0"/>
                <a:cs typeface="Times New Roman" panose="02020603050405020304" pitchFamily="18" charset="0"/>
              </a:rPr>
            </a:br>
            <a:endParaRPr lang="en-AU" sz="6000" b="1" spc="-150" dirty="0">
              <a:latin typeface="Times New Roman" panose="02020603050405020304" pitchFamily="18" charset="0"/>
              <a:cs typeface="Times New Roman" panose="02020603050405020304" pitchFamily="18" charset="0"/>
            </a:endParaRPr>
          </a:p>
        </p:txBody>
      </p:sp>
      <p:sp>
        <p:nvSpPr>
          <p:cNvPr id="25" name="Text Box 16"/>
          <p:cNvSpPr txBox="1">
            <a:spLocks noChangeArrowheads="1"/>
          </p:cNvSpPr>
          <p:nvPr/>
        </p:nvSpPr>
        <p:spPr bwMode="auto">
          <a:xfrm>
            <a:off x="15373121" y="20650132"/>
            <a:ext cx="4914020" cy="2415201"/>
          </a:xfrm>
          <a:prstGeom prst="rect">
            <a:avLst/>
          </a:prstGeom>
          <a:solidFill>
            <a:schemeClr val="bg1">
              <a:alpha val="69000"/>
            </a:schemeClr>
          </a:solidFill>
          <a:ln>
            <a:solidFill>
              <a:srgbClr val="76357E"/>
            </a:solidFill>
          </a:ln>
          <a:effectLst/>
        </p:spPr>
        <p:txBody>
          <a:bodyPr wrap="square" lIns="187759" tIns="187759" rIns="187759" bIns="187759">
            <a:noAutofit/>
          </a:bodyPr>
          <a:lstStyle>
            <a:lvl1pPr defTabSz="167005" eaLnBrk="0" hangingPunct="0">
              <a:defRPr sz="500">
                <a:solidFill>
                  <a:schemeClr val="tx1"/>
                </a:solidFill>
                <a:latin typeface="Times New Roman" panose="02020603050405020304" charset="0"/>
                <a:ea typeface="MS PGothic" panose="020B0600070205080204" charset="-128"/>
              </a:defRPr>
            </a:lvl1pPr>
            <a:lvl2pPr marL="742950" indent="-285750" defTabSz="167005" eaLnBrk="0" hangingPunct="0">
              <a:defRPr sz="500">
                <a:solidFill>
                  <a:schemeClr val="tx1"/>
                </a:solidFill>
                <a:latin typeface="Times New Roman" panose="02020603050405020304" charset="0"/>
                <a:ea typeface="MS PGothic" panose="020B0600070205080204" charset="-128"/>
              </a:defRPr>
            </a:lvl2pPr>
            <a:lvl3pPr marL="1143000" indent="-228600" defTabSz="167005" eaLnBrk="0" hangingPunct="0">
              <a:defRPr sz="500">
                <a:solidFill>
                  <a:schemeClr val="tx1"/>
                </a:solidFill>
                <a:latin typeface="Times New Roman" panose="02020603050405020304" charset="0"/>
                <a:ea typeface="MS PGothic" panose="020B0600070205080204" charset="-128"/>
              </a:defRPr>
            </a:lvl3pPr>
            <a:lvl4pPr marL="1600200" indent="-228600" defTabSz="167005" eaLnBrk="0" hangingPunct="0">
              <a:defRPr sz="500">
                <a:solidFill>
                  <a:schemeClr val="tx1"/>
                </a:solidFill>
                <a:latin typeface="Times New Roman" panose="02020603050405020304" charset="0"/>
                <a:ea typeface="MS PGothic" panose="020B0600070205080204" charset="-128"/>
              </a:defRPr>
            </a:lvl4pPr>
            <a:lvl5pPr marL="2057400" indent="-228600" defTabSz="167005" eaLnBrk="0" hangingPunct="0">
              <a:defRPr sz="500">
                <a:solidFill>
                  <a:schemeClr val="tx1"/>
                </a:solidFill>
                <a:latin typeface="Times New Roman" panose="02020603050405020304" charset="0"/>
                <a:ea typeface="MS PGothic" panose="020B0600070205080204" charset="-128"/>
              </a:defRPr>
            </a:lvl5pPr>
            <a:lvl6pPr marL="25146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6pPr>
            <a:lvl7pPr marL="29718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7pPr>
            <a:lvl8pPr marL="34290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8pPr>
            <a:lvl9pPr marL="3886200" indent="-228600" defTabSz="1670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9pPr>
          </a:lstStyle>
          <a:p>
            <a:pPr eaLnBrk="1" hangingPunct="1"/>
            <a:r>
              <a:rPr lang="en-US" sz="1600" i="1" dirty="0">
                <a:latin typeface="+mn-lt"/>
                <a:cs typeface="Arial" panose="020B0604020202020204" pitchFamily="34" charset="0"/>
              </a:rPr>
              <a:t>Fig 2. The </a:t>
            </a:r>
            <a:r>
              <a:rPr lang="en-US" altLang="zh-CN" sz="1600" i="1" dirty="0">
                <a:latin typeface="+mn-lt"/>
                <a:cs typeface="Arial" panose="020B0604020202020204" pitchFamily="34" charset="0"/>
              </a:rPr>
              <a:t>quality </a:t>
            </a:r>
            <a:r>
              <a:rPr lang="en-US" sz="1600" i="1" dirty="0">
                <a:latin typeface="+mn-lt"/>
                <a:cs typeface="Arial" panose="020B0604020202020204" pitchFamily="34" charset="0"/>
              </a:rPr>
              <a:t>changes of oysters under different treatment methods.</a:t>
            </a:r>
          </a:p>
          <a:p>
            <a:pPr eaLnBrk="1" hangingPunct="1"/>
            <a:r>
              <a:rPr lang="en-US" sz="1600" i="1" dirty="0">
                <a:latin typeface="+mn-lt"/>
                <a:cs typeface="Arial" panose="020B0604020202020204" pitchFamily="34" charset="0"/>
              </a:rPr>
              <a:t>(I) Sensory scores; (J)K-value; (K)TVB-N; (L)pH</a:t>
            </a:r>
          </a:p>
          <a:p>
            <a:pPr eaLnBrk="1" hangingPunct="1"/>
            <a:r>
              <a:rPr lang="en-US" sz="1600" i="1" dirty="0">
                <a:latin typeface="+mn-lt"/>
                <a:cs typeface="Arial" panose="020B0604020202020204" pitchFamily="34" charset="0"/>
              </a:rPr>
              <a:t>(The significant differences among different treatment groups within the same storage days are represented by a and b. The significant differences of the same treatment group among different storage days are represented by 1, 2.)</a:t>
            </a:r>
          </a:p>
        </p:txBody>
      </p:sp>
      <p:sp>
        <p:nvSpPr>
          <p:cNvPr id="37" name="TextBox 22"/>
          <p:cNvSpPr txBox="1"/>
          <p:nvPr/>
        </p:nvSpPr>
        <p:spPr>
          <a:xfrm>
            <a:off x="443713" y="4361732"/>
            <a:ext cx="8767500" cy="954107"/>
          </a:xfrm>
          <a:prstGeom prst="rect">
            <a:avLst/>
          </a:prstGeom>
          <a:noFill/>
        </p:spPr>
        <p:txBody>
          <a:bodyPr wrap="square" rtlCol="0">
            <a:spAutoFit/>
          </a:bodyPr>
          <a:lstStyle/>
          <a:p>
            <a:r>
              <a:rPr lang="en-CA" sz="2800" b="1" dirty="0"/>
              <a:t>Contact Information:  </a:t>
            </a:r>
          </a:p>
          <a:p>
            <a:r>
              <a:rPr lang="en-US" altLang="zh-CN" sz="2800" dirty="0"/>
              <a:t>liuguangyu622@gmail.com</a:t>
            </a:r>
          </a:p>
        </p:txBody>
      </p:sp>
      <p:sp>
        <p:nvSpPr>
          <p:cNvPr id="39" name="Text Box 40"/>
          <p:cNvSpPr txBox="1">
            <a:spLocks noChangeArrowheads="1"/>
          </p:cNvSpPr>
          <p:nvPr/>
        </p:nvSpPr>
        <p:spPr bwMode="auto">
          <a:xfrm>
            <a:off x="14771481" y="2029518"/>
            <a:ext cx="24107451" cy="3024336"/>
          </a:xfrm>
          <a:prstGeom prst="rect">
            <a:avLst/>
          </a:prstGeom>
          <a:noFill/>
          <a:ln>
            <a:noFill/>
          </a:ln>
          <a:effectLst/>
        </p:spPr>
        <p:txBody>
          <a:bodyPr lIns="430266" tIns="430266" rIns="430266" bIns="430266"/>
          <a:lstStyle>
            <a:lvl1pPr defTabSz="192405" eaLnBrk="0" hangingPunct="0">
              <a:defRPr sz="500">
                <a:solidFill>
                  <a:schemeClr val="tx1"/>
                </a:solidFill>
                <a:latin typeface="Times New Roman" panose="02020603050405020304" charset="0"/>
                <a:ea typeface="MS PGothic" panose="020B0600070205080204" charset="-128"/>
              </a:defRPr>
            </a:lvl1pPr>
            <a:lvl2pPr marL="742950" indent="-285750" defTabSz="192405" eaLnBrk="0" hangingPunct="0">
              <a:defRPr sz="500">
                <a:solidFill>
                  <a:schemeClr val="tx1"/>
                </a:solidFill>
                <a:latin typeface="Times New Roman" panose="02020603050405020304" charset="0"/>
                <a:ea typeface="MS PGothic" panose="020B0600070205080204" charset="-128"/>
              </a:defRPr>
            </a:lvl2pPr>
            <a:lvl3pPr marL="1143000" indent="-228600" defTabSz="192405" eaLnBrk="0" hangingPunct="0">
              <a:defRPr sz="500">
                <a:solidFill>
                  <a:schemeClr val="tx1"/>
                </a:solidFill>
                <a:latin typeface="Times New Roman" panose="02020603050405020304" charset="0"/>
                <a:ea typeface="MS PGothic" panose="020B0600070205080204" charset="-128"/>
              </a:defRPr>
            </a:lvl3pPr>
            <a:lvl4pPr marL="1600200" indent="-228600" defTabSz="192405" eaLnBrk="0" hangingPunct="0">
              <a:defRPr sz="500">
                <a:solidFill>
                  <a:schemeClr val="tx1"/>
                </a:solidFill>
                <a:latin typeface="Times New Roman" panose="02020603050405020304" charset="0"/>
                <a:ea typeface="MS PGothic" panose="020B0600070205080204" charset="-128"/>
              </a:defRPr>
            </a:lvl4pPr>
            <a:lvl5pPr marL="2057400" indent="-228600" defTabSz="192405" eaLnBrk="0" hangingPunct="0">
              <a:defRPr sz="500">
                <a:solidFill>
                  <a:schemeClr val="tx1"/>
                </a:solidFill>
                <a:latin typeface="Times New Roman" panose="02020603050405020304" charset="0"/>
                <a:ea typeface="MS PGothic" panose="020B0600070205080204" charset="-128"/>
              </a:defRPr>
            </a:lvl5pPr>
            <a:lvl6pPr marL="2514600" indent="-228600" defTabSz="1924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6pPr>
            <a:lvl7pPr marL="2971800" indent="-228600" defTabSz="1924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7pPr>
            <a:lvl8pPr marL="3429000" indent="-228600" defTabSz="1924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8pPr>
            <a:lvl9pPr marL="3886200" indent="-228600" defTabSz="192405" eaLnBrk="0" fontAlgn="base" hangingPunct="0">
              <a:spcBef>
                <a:spcPct val="0"/>
              </a:spcBef>
              <a:spcAft>
                <a:spcPct val="0"/>
              </a:spcAft>
              <a:defRPr sz="500">
                <a:solidFill>
                  <a:schemeClr val="tx1"/>
                </a:solidFill>
                <a:latin typeface="Times New Roman" panose="02020603050405020304" charset="0"/>
                <a:ea typeface="MS PGothic" panose="020B0600070205080204" charset="-128"/>
              </a:defRPr>
            </a:lvl9pPr>
          </a:lstStyle>
          <a:p>
            <a:pPr>
              <a:spcBef>
                <a:spcPct val="20000"/>
              </a:spcBef>
            </a:pPr>
            <a:r>
              <a:rPr lang="en-US" sz="2800" b="1" dirty="0" err="1">
                <a:latin typeface="+mn-lt"/>
              </a:rPr>
              <a:t>G</a:t>
            </a:r>
            <a:r>
              <a:rPr lang="en-US" altLang="zh-CN" sz="2800" b="1" dirty="0" err="1">
                <a:latin typeface="+mn-lt"/>
              </a:rPr>
              <a:t>uangyu</a:t>
            </a:r>
            <a:r>
              <a:rPr lang="en-US" sz="2800" b="1" dirty="0">
                <a:latin typeface="+mn-lt"/>
              </a:rPr>
              <a:t> LIU</a:t>
            </a:r>
            <a:r>
              <a:rPr lang="en-US" sz="2800" b="1" baseline="30000" dirty="0">
                <a:latin typeface="+mn-lt"/>
              </a:rPr>
              <a:t>1</a:t>
            </a:r>
            <a:r>
              <a:rPr lang="en-US" sz="2800" b="1" dirty="0">
                <a:latin typeface="+mn-lt"/>
              </a:rPr>
              <a:t>, Z</a:t>
            </a:r>
            <a:r>
              <a:rPr lang="en-US" altLang="zh-CN" sz="2800" b="1" dirty="0">
                <a:latin typeface="+mn-lt"/>
              </a:rPr>
              <a:t>hiheng</a:t>
            </a:r>
            <a:r>
              <a:rPr lang="en-US" sz="2800" b="1" dirty="0">
                <a:latin typeface="+mn-lt"/>
              </a:rPr>
              <a:t> HU</a:t>
            </a:r>
            <a:r>
              <a:rPr lang="en-US" sz="2800" b="1" baseline="30000" dirty="0">
                <a:latin typeface="+mn-lt"/>
              </a:rPr>
              <a:t>2</a:t>
            </a:r>
            <a:r>
              <a:rPr lang="en-US" sz="2800" b="1" dirty="0">
                <a:latin typeface="+mn-lt"/>
              </a:rPr>
              <a:t>, </a:t>
            </a:r>
            <a:r>
              <a:rPr lang="en-US" sz="2800" b="1" u="sng" dirty="0" err="1">
                <a:latin typeface="+mn-lt"/>
              </a:rPr>
              <a:t>Y</a:t>
            </a:r>
            <a:r>
              <a:rPr lang="en-US" altLang="zh-CN" sz="2800" b="1" u="sng" dirty="0" err="1">
                <a:latin typeface="+mn-lt"/>
              </a:rPr>
              <a:t>aqin</a:t>
            </a:r>
            <a:r>
              <a:rPr lang="en-US" altLang="zh-CN" sz="2800" b="1" u="sng" dirty="0">
                <a:latin typeface="+mn-lt"/>
              </a:rPr>
              <a:t> </a:t>
            </a:r>
            <a:r>
              <a:rPr lang="en-US" sz="2800" b="1" u="sng" dirty="0">
                <a:latin typeface="+mn-lt"/>
              </a:rPr>
              <a:t>HU</a:t>
            </a:r>
            <a:r>
              <a:rPr lang="en-US" sz="2800" b="1" baseline="30000" dirty="0">
                <a:latin typeface="+mn-lt"/>
              </a:rPr>
              <a:t>1</a:t>
            </a:r>
            <a:endParaRPr lang="en-AU" sz="2800" b="1" dirty="0">
              <a:latin typeface="+mn-lt"/>
            </a:endParaRPr>
          </a:p>
          <a:p>
            <a:pPr>
              <a:spcBef>
                <a:spcPct val="20000"/>
              </a:spcBef>
            </a:pPr>
            <a:r>
              <a:rPr lang="en-AU" sz="2800" dirty="0">
                <a:latin typeface="+mn-lt"/>
              </a:rPr>
              <a:t>1 College of Food Science and Engineering, </a:t>
            </a:r>
            <a:r>
              <a:rPr lang="en-AU" sz="2800" dirty="0" err="1">
                <a:latin typeface="+mn-lt"/>
              </a:rPr>
              <a:t>Yazhou</a:t>
            </a:r>
            <a:r>
              <a:rPr lang="en-AU" sz="2800" dirty="0">
                <a:latin typeface="+mn-lt"/>
              </a:rPr>
              <a:t> Bay Innovation Institute, Hainan Tropical Ocean University, Marine Food Engineering Technology Research </a:t>
            </a:r>
            <a:r>
              <a:rPr lang="en-AU" sz="2800" dirty="0" err="1">
                <a:latin typeface="+mn-lt"/>
              </a:rPr>
              <a:t>Center</a:t>
            </a:r>
            <a:r>
              <a:rPr lang="en-AU" sz="2800" dirty="0">
                <a:latin typeface="+mn-lt"/>
              </a:rPr>
              <a:t> of Hainan Province, Collaborative Innovation </a:t>
            </a:r>
            <a:r>
              <a:rPr lang="en-AU" sz="2800" dirty="0" err="1">
                <a:latin typeface="+mn-lt"/>
              </a:rPr>
              <a:t>Center</a:t>
            </a:r>
            <a:r>
              <a:rPr lang="en-AU" sz="2800" dirty="0">
                <a:latin typeface="+mn-lt"/>
              </a:rPr>
              <a:t> of Marine Food Deep Processing, Hainan Key Laboratory of Herpetological Research, Sanya 572000, China</a:t>
            </a:r>
          </a:p>
          <a:p>
            <a:pPr>
              <a:spcBef>
                <a:spcPct val="20000"/>
              </a:spcBef>
            </a:pPr>
            <a:r>
              <a:rPr lang="en-AU" sz="2800" dirty="0">
                <a:latin typeface="+mn-lt"/>
              </a:rPr>
              <a:t>2 </a:t>
            </a:r>
            <a:r>
              <a:rPr lang="en-US" sz="2800" dirty="0">
                <a:latin typeface="+mn-lt"/>
              </a:rPr>
              <a:t>United Graduate School of Agricultural Sciences, Ueda 3-8-18, Morioka, Iwate 020-8550, Japan c Faculty of Agriculture, Iwate University, Ueda 3-8-18, Morioka, Iwate 020-8550, Japan</a:t>
            </a:r>
            <a:endParaRPr lang="en-AU" sz="2800" dirty="0">
              <a:latin typeface="+mn-lt"/>
            </a:endParaRPr>
          </a:p>
        </p:txBody>
      </p:sp>
      <p:pic>
        <p:nvPicPr>
          <p:cNvPr id="41" name="Google Shape;154;p5" descr="图片 3"/>
          <p:cNvPicPr preferRelativeResize="0"/>
          <p:nvPr/>
        </p:nvPicPr>
        <p:blipFill rotWithShape="1">
          <a:blip r:embed="rId4"/>
          <a:srcRect/>
          <a:stretch>
            <a:fillRect/>
          </a:stretch>
        </p:blipFill>
        <p:spPr>
          <a:xfrm>
            <a:off x="2697138" y="203159"/>
            <a:ext cx="2726591" cy="2590288"/>
          </a:xfrm>
          <a:prstGeom prst="rect">
            <a:avLst/>
          </a:prstGeom>
          <a:noFill/>
          <a:ln>
            <a:noFill/>
          </a:ln>
        </p:spPr>
      </p:pic>
      <p:sp>
        <p:nvSpPr>
          <p:cNvPr id="45" name="テキスト ボックス 44"/>
          <p:cNvSpPr txBox="1"/>
          <p:nvPr/>
        </p:nvSpPr>
        <p:spPr>
          <a:xfrm>
            <a:off x="6027453" y="430237"/>
            <a:ext cx="5045405" cy="1015663"/>
          </a:xfrm>
          <a:prstGeom prst="rect">
            <a:avLst/>
          </a:prstGeom>
          <a:noFill/>
        </p:spPr>
        <p:txBody>
          <a:bodyPr wrap="square">
            <a:spAutoFit/>
          </a:bodyPr>
          <a:lstStyle/>
          <a:p>
            <a:r>
              <a:rPr lang="en-US" altLang="ja-JP" sz="6000" b="1" i="0" u="none" strike="noStrike" cap="none" dirty="0">
                <a:solidFill>
                  <a:schemeClr val="accent6"/>
                </a:solidFill>
                <a:latin typeface="Arimo"/>
                <a:ea typeface="Arimo"/>
                <a:cs typeface="Arimo"/>
                <a:sym typeface="Arimo"/>
              </a:rPr>
              <a:t>FSMILE 2025</a:t>
            </a:r>
            <a:endParaRPr lang="ja-JP" altLang="en-US" sz="6000" dirty="0"/>
          </a:p>
        </p:txBody>
      </p:sp>
      <p:sp>
        <p:nvSpPr>
          <p:cNvPr id="47" name="テキスト ボックス 46"/>
          <p:cNvSpPr txBox="1"/>
          <p:nvPr/>
        </p:nvSpPr>
        <p:spPr>
          <a:xfrm>
            <a:off x="6027452" y="1572681"/>
            <a:ext cx="7553081" cy="1200329"/>
          </a:xfrm>
          <a:prstGeom prst="rect">
            <a:avLst/>
          </a:prstGeom>
          <a:noFill/>
        </p:spPr>
        <p:txBody>
          <a:bodyPr wrap="square">
            <a:spAutoFit/>
          </a:bodyPr>
          <a:lstStyle/>
          <a:p>
            <a:r>
              <a:rPr lang="en-US" altLang="zh-CN" sz="3600" b="1" i="0" u="none" strike="noStrike" cap="none" dirty="0">
                <a:solidFill>
                  <a:schemeClr val="accent6"/>
                </a:solidFill>
                <a:latin typeface="Arial" panose="020B0604020202020204"/>
                <a:ea typeface="Arial" panose="020B0604020202020204"/>
                <a:cs typeface="Arial" panose="020B0604020202020204"/>
                <a:sym typeface="Arial" panose="020B0604020202020204"/>
              </a:rPr>
              <a:t>October</a:t>
            </a:r>
            <a:r>
              <a:rPr lang="en-US" altLang="ja-JP" sz="3600" b="1" i="0" u="none" strike="noStrike" cap="none" dirty="0">
                <a:solidFill>
                  <a:schemeClr val="accent6"/>
                </a:solidFill>
                <a:latin typeface="Arial" panose="020B0604020202020204"/>
                <a:ea typeface="Arial" panose="020B0604020202020204"/>
                <a:cs typeface="Arial" panose="020B0604020202020204"/>
                <a:sym typeface="Arial" panose="020B0604020202020204"/>
              </a:rPr>
              <a:t> 04-07, 2025</a:t>
            </a:r>
          </a:p>
          <a:p>
            <a:r>
              <a:rPr lang="en-US" altLang="ja-JP" sz="3600" b="1" i="0" u="none" strike="noStrike" cap="none" dirty="0">
                <a:solidFill>
                  <a:schemeClr val="accent6"/>
                </a:solidFill>
                <a:latin typeface="Arial" panose="020B0604020202020204"/>
                <a:ea typeface="Arial" panose="020B0604020202020204"/>
                <a:cs typeface="Arial" panose="020B0604020202020204"/>
                <a:sym typeface="Arial" panose="020B0604020202020204"/>
              </a:rPr>
              <a:t>@Morioka &amp; ZOOM Cloud</a:t>
            </a:r>
          </a:p>
        </p:txBody>
      </p:sp>
      <p:sp>
        <p:nvSpPr>
          <p:cNvPr id="4" name="文本框 3"/>
          <p:cNvSpPr txBox="1"/>
          <p:nvPr/>
        </p:nvSpPr>
        <p:spPr>
          <a:xfrm>
            <a:off x="-189111" y="3083878"/>
            <a:ext cx="14215533" cy="954107"/>
          </a:xfrm>
          <a:prstGeom prst="rect">
            <a:avLst/>
          </a:prstGeom>
          <a:noFill/>
        </p:spPr>
        <p:txBody>
          <a:bodyPr wrap="square">
            <a:spAutoFit/>
          </a:bodyPr>
          <a:lstStyle/>
          <a:p>
            <a:pPr algn="ctr"/>
            <a:r>
              <a:rPr lang="en-US" altLang="zh-CN" sz="2800" b="1" dirty="0"/>
              <a:t>International Symposium on Food Communications and Sustainable Agri-Aqua Food Systems</a:t>
            </a:r>
            <a:r>
              <a:rPr lang="zh-CN" altLang="en-US" sz="2800" b="1" dirty="0"/>
              <a:t>　</a:t>
            </a:r>
            <a:endParaRPr lang="en-US" altLang="zh-CN" sz="2800" b="1" dirty="0"/>
          </a:p>
          <a:p>
            <a:pPr algn="ctr"/>
            <a:r>
              <a:rPr lang="en-US" altLang="zh-CN" sz="2800" b="1" dirty="0"/>
              <a:t>Connecting Primary Industries, Academia, and Society through the SDGs</a:t>
            </a:r>
            <a:endParaRPr lang="zh-CN" altLang="en-US" sz="2800" b="1" dirty="0"/>
          </a:p>
        </p:txBody>
      </p:sp>
      <p:pic>
        <p:nvPicPr>
          <p:cNvPr id="10" name="图片 9"/>
          <p:cNvPicPr>
            <a:picLocks noChangeAspect="1"/>
          </p:cNvPicPr>
          <p:nvPr/>
        </p:nvPicPr>
        <p:blipFill>
          <a:blip r:embed="rId5">
            <a:extLst>
              <a:ext uri="{28A0092B-C50C-407E-A947-70E740481C1C}">
                <a14:useLocalDpi xmlns:a14="http://schemas.microsoft.com/office/drawing/2010/main" val="0"/>
              </a:ext>
            </a:extLst>
          </a:blip>
          <a:srcRect l="1878" t="3168" r="4472"/>
          <a:stretch/>
        </p:blipFill>
        <p:spPr>
          <a:xfrm>
            <a:off x="15145919" y="16173450"/>
            <a:ext cx="5256839" cy="4085455"/>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0778" y="18116504"/>
            <a:ext cx="4871954" cy="2692167"/>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0778" y="20754235"/>
            <a:ext cx="4871953" cy="2692166"/>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0778" y="15705595"/>
            <a:ext cx="4871954" cy="2410909"/>
          </a:xfrm>
          <a:prstGeom prst="rect">
            <a:avLst/>
          </a:prstGeom>
        </p:spPr>
      </p:pic>
      <p:pic>
        <p:nvPicPr>
          <p:cNvPr id="22"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030224" y="11978287"/>
            <a:ext cx="3755041" cy="2873494"/>
          </a:xfrm>
          <a:prstGeom prst="rect">
            <a:avLst/>
          </a:prstGeom>
        </p:spPr>
      </p:pic>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36383" y="11978287"/>
            <a:ext cx="3755041" cy="2873494"/>
          </a:xfrm>
          <a:prstGeom prst="rect">
            <a:avLst/>
          </a:prstGeom>
        </p:spPr>
      </p:pic>
      <p:pic>
        <p:nvPicPr>
          <p:cNvPr id="34" name="图片 33"/>
          <p:cNvPicPr>
            <a:picLocks noChangeAspect="1"/>
          </p:cNvPicPr>
          <p:nvPr/>
        </p:nvPicPr>
        <p:blipFill>
          <a:blip r:embed="rId11" cstate="print">
            <a:extLst>
              <a:ext uri="{28A0092B-C50C-407E-A947-70E740481C1C}">
                <a14:useLocalDpi xmlns:a14="http://schemas.microsoft.com/office/drawing/2010/main" val="0"/>
              </a:ext>
            </a:extLst>
          </a:blip>
          <a:srcRect t="11977"/>
          <a:stretch>
            <a:fillRect/>
          </a:stretch>
        </p:blipFill>
        <p:spPr>
          <a:xfrm>
            <a:off x="26151840" y="18854990"/>
            <a:ext cx="5196205" cy="3500120"/>
          </a:xfrm>
          <a:prstGeom prst="rect">
            <a:avLst/>
          </a:prstGeom>
        </p:spPr>
      </p:pic>
      <p:pic>
        <p:nvPicPr>
          <p:cNvPr id="36" name="图片 35"/>
          <p:cNvPicPr>
            <a:picLocks noChangeAspect="1"/>
          </p:cNvPicPr>
          <p:nvPr/>
        </p:nvPicPr>
        <p:blipFill>
          <a:blip r:embed="rId12" cstate="print">
            <a:extLst>
              <a:ext uri="{28A0092B-C50C-407E-A947-70E740481C1C}">
                <a14:useLocalDpi xmlns:a14="http://schemas.microsoft.com/office/drawing/2010/main" val="0"/>
              </a:ext>
            </a:extLst>
          </a:blip>
          <a:srcRect t="11977"/>
          <a:stretch>
            <a:fillRect/>
          </a:stretch>
        </p:blipFill>
        <p:spPr>
          <a:xfrm>
            <a:off x="21082000" y="18854990"/>
            <a:ext cx="5196205" cy="3500120"/>
          </a:xfrm>
          <a:prstGeom prst="rect">
            <a:avLst/>
          </a:prstGeom>
        </p:spPr>
      </p:pic>
      <p:pic>
        <p:nvPicPr>
          <p:cNvPr id="26" name="图片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42541" y="11978287"/>
            <a:ext cx="3755041" cy="2873494"/>
          </a:xfrm>
          <a:prstGeom prst="rect">
            <a:avLst/>
          </a:prstGeom>
        </p:spPr>
      </p:pic>
      <p:pic>
        <p:nvPicPr>
          <p:cNvPr id="40" name="图片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024063" y="6915106"/>
            <a:ext cx="10140068" cy="5070034"/>
          </a:xfrm>
          <a:prstGeom prst="rect">
            <a:avLst/>
          </a:prstGeom>
        </p:spPr>
      </p:pic>
      <p:pic>
        <p:nvPicPr>
          <p:cNvPr id="43" name="图片 4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850729" y="14757781"/>
            <a:ext cx="5248691" cy="4016488"/>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099420" y="14757781"/>
            <a:ext cx="5248691" cy="4016488"/>
          </a:xfrm>
          <a:prstGeom prst="rect">
            <a:avLst/>
          </a:prstGeom>
        </p:spPr>
      </p:pic>
      <p:sp>
        <p:nvSpPr>
          <p:cNvPr id="2" name="文本框 1">
            <a:extLst>
              <a:ext uri="{FF2B5EF4-FFF2-40B4-BE49-F238E27FC236}">
                <a16:creationId xmlns:a16="http://schemas.microsoft.com/office/drawing/2014/main" id="{9C3225F5-C5FD-27E4-F369-E89DC64CB1C2}"/>
              </a:ext>
            </a:extLst>
          </p:cNvPr>
          <p:cNvSpPr txBox="1"/>
          <p:nvPr/>
        </p:nvSpPr>
        <p:spPr>
          <a:xfrm>
            <a:off x="20850729" y="6911504"/>
            <a:ext cx="324128" cy="369332"/>
          </a:xfrm>
          <a:prstGeom prst="rect">
            <a:avLst/>
          </a:prstGeom>
          <a:noFill/>
        </p:spPr>
        <p:txBody>
          <a:bodyPr wrap="none" rtlCol="0">
            <a:spAutoFit/>
          </a:bodyPr>
          <a:lstStyle/>
          <a:p>
            <a:r>
              <a:rPr lang="en-US" altLang="zh-CN" b="1" dirty="0"/>
              <a:t>A</a:t>
            </a:r>
            <a:endParaRPr lang="zh-CN" altLang="en-US" b="1" dirty="0"/>
          </a:p>
        </p:txBody>
      </p:sp>
      <p:sp>
        <p:nvSpPr>
          <p:cNvPr id="3" name="文本框 2">
            <a:extLst>
              <a:ext uri="{FF2B5EF4-FFF2-40B4-BE49-F238E27FC236}">
                <a16:creationId xmlns:a16="http://schemas.microsoft.com/office/drawing/2014/main" id="{6CAD7AA5-127D-A6AA-11C4-8C22B863382E}"/>
              </a:ext>
            </a:extLst>
          </p:cNvPr>
          <p:cNvSpPr txBox="1"/>
          <p:nvPr/>
        </p:nvSpPr>
        <p:spPr>
          <a:xfrm>
            <a:off x="21202617" y="12141169"/>
            <a:ext cx="324128" cy="369332"/>
          </a:xfrm>
          <a:prstGeom prst="rect">
            <a:avLst/>
          </a:prstGeom>
          <a:noFill/>
        </p:spPr>
        <p:txBody>
          <a:bodyPr wrap="none" rtlCol="0">
            <a:spAutoFit/>
          </a:bodyPr>
          <a:lstStyle/>
          <a:p>
            <a:r>
              <a:rPr lang="en-US" altLang="zh-CN" b="1" dirty="0"/>
              <a:t>B</a:t>
            </a:r>
            <a:endParaRPr lang="zh-CN" altLang="en-US" b="1" dirty="0"/>
          </a:p>
        </p:txBody>
      </p:sp>
      <p:sp>
        <p:nvSpPr>
          <p:cNvPr id="8" name="文本框 7">
            <a:extLst>
              <a:ext uri="{FF2B5EF4-FFF2-40B4-BE49-F238E27FC236}">
                <a16:creationId xmlns:a16="http://schemas.microsoft.com/office/drawing/2014/main" id="{5B9EF6F5-CE4A-287C-5AA9-753B85B987AC}"/>
              </a:ext>
            </a:extLst>
          </p:cNvPr>
          <p:cNvSpPr txBox="1"/>
          <p:nvPr/>
        </p:nvSpPr>
        <p:spPr>
          <a:xfrm>
            <a:off x="24566051" y="12141169"/>
            <a:ext cx="306494" cy="369332"/>
          </a:xfrm>
          <a:prstGeom prst="rect">
            <a:avLst/>
          </a:prstGeom>
          <a:noFill/>
        </p:spPr>
        <p:txBody>
          <a:bodyPr wrap="none" rtlCol="0">
            <a:spAutoFit/>
          </a:bodyPr>
          <a:lstStyle/>
          <a:p>
            <a:r>
              <a:rPr lang="en-US" altLang="zh-CN" b="1" dirty="0"/>
              <a:t>C</a:t>
            </a:r>
            <a:endParaRPr lang="zh-CN" altLang="en-US" b="1" dirty="0"/>
          </a:p>
        </p:txBody>
      </p:sp>
      <p:sp>
        <p:nvSpPr>
          <p:cNvPr id="12" name="文本框 11">
            <a:extLst>
              <a:ext uri="{FF2B5EF4-FFF2-40B4-BE49-F238E27FC236}">
                <a16:creationId xmlns:a16="http://schemas.microsoft.com/office/drawing/2014/main" id="{9723AC1F-74CC-3BBB-7E24-9F1E0548109B}"/>
              </a:ext>
            </a:extLst>
          </p:cNvPr>
          <p:cNvSpPr txBox="1"/>
          <p:nvPr/>
        </p:nvSpPr>
        <p:spPr>
          <a:xfrm>
            <a:off x="27826175" y="12141169"/>
            <a:ext cx="330540" cy="369332"/>
          </a:xfrm>
          <a:prstGeom prst="rect">
            <a:avLst/>
          </a:prstGeom>
          <a:noFill/>
        </p:spPr>
        <p:txBody>
          <a:bodyPr wrap="none" rtlCol="0">
            <a:spAutoFit/>
          </a:bodyPr>
          <a:lstStyle/>
          <a:p>
            <a:r>
              <a:rPr lang="en-US" altLang="zh-CN" b="1" dirty="0"/>
              <a:t>D</a:t>
            </a:r>
            <a:endParaRPr lang="zh-CN" altLang="en-US" b="1" dirty="0"/>
          </a:p>
        </p:txBody>
      </p:sp>
      <p:sp>
        <p:nvSpPr>
          <p:cNvPr id="16" name="文本框 15">
            <a:extLst>
              <a:ext uri="{FF2B5EF4-FFF2-40B4-BE49-F238E27FC236}">
                <a16:creationId xmlns:a16="http://schemas.microsoft.com/office/drawing/2014/main" id="{4D571CD4-D99C-9F39-8FF1-64B561DC15C0}"/>
              </a:ext>
            </a:extLst>
          </p:cNvPr>
          <p:cNvSpPr txBox="1"/>
          <p:nvPr/>
        </p:nvSpPr>
        <p:spPr>
          <a:xfrm>
            <a:off x="20823899" y="15016290"/>
            <a:ext cx="296876" cy="369332"/>
          </a:xfrm>
          <a:prstGeom prst="rect">
            <a:avLst/>
          </a:prstGeom>
          <a:noFill/>
        </p:spPr>
        <p:txBody>
          <a:bodyPr wrap="none" rtlCol="0">
            <a:spAutoFit/>
          </a:bodyPr>
          <a:lstStyle/>
          <a:p>
            <a:r>
              <a:rPr lang="en-US" altLang="zh-CN" b="1" dirty="0"/>
              <a:t>E</a:t>
            </a:r>
            <a:endParaRPr lang="zh-CN" altLang="en-US" b="1" dirty="0"/>
          </a:p>
        </p:txBody>
      </p:sp>
      <p:sp>
        <p:nvSpPr>
          <p:cNvPr id="19" name="文本框 18">
            <a:extLst>
              <a:ext uri="{FF2B5EF4-FFF2-40B4-BE49-F238E27FC236}">
                <a16:creationId xmlns:a16="http://schemas.microsoft.com/office/drawing/2014/main" id="{6F39303C-F928-F65F-40C4-D7C6FC092DC6}"/>
              </a:ext>
            </a:extLst>
          </p:cNvPr>
          <p:cNvSpPr txBox="1"/>
          <p:nvPr/>
        </p:nvSpPr>
        <p:spPr>
          <a:xfrm>
            <a:off x="26065465" y="15016289"/>
            <a:ext cx="296876" cy="369332"/>
          </a:xfrm>
          <a:prstGeom prst="rect">
            <a:avLst/>
          </a:prstGeom>
          <a:noFill/>
        </p:spPr>
        <p:txBody>
          <a:bodyPr wrap="none" rtlCol="0">
            <a:spAutoFit/>
          </a:bodyPr>
          <a:lstStyle/>
          <a:p>
            <a:r>
              <a:rPr lang="en-US" altLang="zh-CN" b="1" dirty="0"/>
              <a:t>F</a:t>
            </a:r>
            <a:endParaRPr lang="zh-CN" altLang="en-US" b="1" dirty="0"/>
          </a:p>
        </p:txBody>
      </p:sp>
      <p:sp>
        <p:nvSpPr>
          <p:cNvPr id="20" name="文本框 19">
            <a:extLst>
              <a:ext uri="{FF2B5EF4-FFF2-40B4-BE49-F238E27FC236}">
                <a16:creationId xmlns:a16="http://schemas.microsoft.com/office/drawing/2014/main" id="{22D8DFF9-72B0-8389-772B-081AD0A5F85F}"/>
              </a:ext>
            </a:extLst>
          </p:cNvPr>
          <p:cNvSpPr txBox="1"/>
          <p:nvPr/>
        </p:nvSpPr>
        <p:spPr>
          <a:xfrm>
            <a:off x="20933562" y="18825081"/>
            <a:ext cx="332142" cy="369332"/>
          </a:xfrm>
          <a:prstGeom prst="rect">
            <a:avLst/>
          </a:prstGeom>
          <a:noFill/>
        </p:spPr>
        <p:txBody>
          <a:bodyPr wrap="none" rtlCol="0">
            <a:spAutoFit/>
          </a:bodyPr>
          <a:lstStyle/>
          <a:p>
            <a:r>
              <a:rPr lang="en-US" altLang="zh-CN" b="1" dirty="0"/>
              <a:t>G</a:t>
            </a:r>
            <a:endParaRPr lang="zh-CN" altLang="en-US" b="1" dirty="0"/>
          </a:p>
        </p:txBody>
      </p:sp>
      <p:sp>
        <p:nvSpPr>
          <p:cNvPr id="23" name="文本框 22">
            <a:extLst>
              <a:ext uri="{FF2B5EF4-FFF2-40B4-BE49-F238E27FC236}">
                <a16:creationId xmlns:a16="http://schemas.microsoft.com/office/drawing/2014/main" id="{680FBBF2-F465-9160-6484-E3DDE5F73204}"/>
              </a:ext>
            </a:extLst>
          </p:cNvPr>
          <p:cNvSpPr txBox="1"/>
          <p:nvPr/>
        </p:nvSpPr>
        <p:spPr>
          <a:xfrm>
            <a:off x="26047832" y="18854990"/>
            <a:ext cx="332142" cy="369332"/>
          </a:xfrm>
          <a:prstGeom prst="rect">
            <a:avLst/>
          </a:prstGeom>
          <a:noFill/>
        </p:spPr>
        <p:txBody>
          <a:bodyPr wrap="none" rtlCol="0">
            <a:spAutoFit/>
          </a:bodyPr>
          <a:lstStyle/>
          <a:p>
            <a:r>
              <a:rPr lang="en-US" altLang="zh-CN" b="1" dirty="0"/>
              <a:t>H</a:t>
            </a:r>
            <a:endParaRPr lang="zh-CN" altLang="en-US" b="1" dirty="0"/>
          </a:p>
        </p:txBody>
      </p:sp>
      <p:sp>
        <p:nvSpPr>
          <p:cNvPr id="24" name="文本框 23">
            <a:extLst>
              <a:ext uri="{FF2B5EF4-FFF2-40B4-BE49-F238E27FC236}">
                <a16:creationId xmlns:a16="http://schemas.microsoft.com/office/drawing/2014/main" id="{D870D8A1-5BA4-AF96-9A3E-6EE7AA704E54}"/>
              </a:ext>
            </a:extLst>
          </p:cNvPr>
          <p:cNvSpPr txBox="1"/>
          <p:nvPr/>
        </p:nvSpPr>
        <p:spPr>
          <a:xfrm>
            <a:off x="19637189" y="15892338"/>
            <a:ext cx="453970" cy="369332"/>
          </a:xfrm>
          <a:prstGeom prst="rect">
            <a:avLst/>
          </a:prstGeom>
          <a:noFill/>
        </p:spPr>
        <p:txBody>
          <a:bodyPr wrap="none" rtlCol="0">
            <a:spAutoFit/>
          </a:bodyPr>
          <a:lstStyle/>
          <a:p>
            <a:r>
              <a:rPr lang="en-US" altLang="zh-CN" b="1" dirty="0"/>
              <a:t>pH</a:t>
            </a:r>
            <a:endParaRPr lang="zh-CN" altLang="en-US" b="1" dirty="0"/>
          </a:p>
        </p:txBody>
      </p:sp>
      <p:sp>
        <p:nvSpPr>
          <p:cNvPr id="28" name="文本框 27">
            <a:extLst>
              <a:ext uri="{FF2B5EF4-FFF2-40B4-BE49-F238E27FC236}">
                <a16:creationId xmlns:a16="http://schemas.microsoft.com/office/drawing/2014/main" id="{0253E948-DF16-A24E-FCD6-EB61D8E7B1B7}"/>
              </a:ext>
            </a:extLst>
          </p:cNvPr>
          <p:cNvSpPr txBox="1"/>
          <p:nvPr/>
        </p:nvSpPr>
        <p:spPr>
          <a:xfrm>
            <a:off x="10110543" y="15607073"/>
            <a:ext cx="245580" cy="369332"/>
          </a:xfrm>
          <a:prstGeom prst="rect">
            <a:avLst/>
          </a:prstGeom>
          <a:noFill/>
        </p:spPr>
        <p:txBody>
          <a:bodyPr wrap="none" rtlCol="0">
            <a:spAutoFit/>
          </a:bodyPr>
          <a:lstStyle/>
          <a:p>
            <a:r>
              <a:rPr lang="en-US" altLang="zh-CN" b="1" dirty="0"/>
              <a:t>I</a:t>
            </a:r>
            <a:endParaRPr lang="zh-CN" altLang="en-US" b="1" dirty="0"/>
          </a:p>
        </p:txBody>
      </p:sp>
      <p:sp>
        <p:nvSpPr>
          <p:cNvPr id="32" name="文本框 31">
            <a:extLst>
              <a:ext uri="{FF2B5EF4-FFF2-40B4-BE49-F238E27FC236}">
                <a16:creationId xmlns:a16="http://schemas.microsoft.com/office/drawing/2014/main" id="{1D765467-2E2D-457F-646D-D986562C8B86}"/>
              </a:ext>
            </a:extLst>
          </p:cNvPr>
          <p:cNvSpPr txBox="1"/>
          <p:nvPr/>
        </p:nvSpPr>
        <p:spPr>
          <a:xfrm>
            <a:off x="10110543" y="18272545"/>
            <a:ext cx="261610" cy="369332"/>
          </a:xfrm>
          <a:prstGeom prst="rect">
            <a:avLst/>
          </a:prstGeom>
          <a:noFill/>
        </p:spPr>
        <p:txBody>
          <a:bodyPr wrap="none" rtlCol="0">
            <a:spAutoFit/>
          </a:bodyPr>
          <a:lstStyle/>
          <a:p>
            <a:r>
              <a:rPr lang="en-US" altLang="zh-CN" b="1" dirty="0"/>
              <a:t>J</a:t>
            </a:r>
            <a:endParaRPr lang="zh-CN" altLang="en-US" b="1" dirty="0"/>
          </a:p>
        </p:txBody>
      </p:sp>
      <p:sp>
        <p:nvSpPr>
          <p:cNvPr id="35" name="文本框 34">
            <a:extLst>
              <a:ext uri="{FF2B5EF4-FFF2-40B4-BE49-F238E27FC236}">
                <a16:creationId xmlns:a16="http://schemas.microsoft.com/office/drawing/2014/main" id="{B5627481-6C01-CA19-95EB-DF8A14DE823F}"/>
              </a:ext>
            </a:extLst>
          </p:cNvPr>
          <p:cNvSpPr txBox="1"/>
          <p:nvPr/>
        </p:nvSpPr>
        <p:spPr>
          <a:xfrm>
            <a:off x="10072443" y="20823717"/>
            <a:ext cx="311304" cy="369332"/>
          </a:xfrm>
          <a:prstGeom prst="rect">
            <a:avLst/>
          </a:prstGeom>
          <a:noFill/>
        </p:spPr>
        <p:txBody>
          <a:bodyPr wrap="none" rtlCol="0">
            <a:spAutoFit/>
          </a:bodyPr>
          <a:lstStyle/>
          <a:p>
            <a:r>
              <a:rPr lang="en-US" altLang="zh-CN" b="1" dirty="0"/>
              <a:t>K</a:t>
            </a:r>
            <a:endParaRPr lang="zh-CN" altLang="en-US" b="1" dirty="0"/>
          </a:p>
        </p:txBody>
      </p:sp>
      <p:sp>
        <p:nvSpPr>
          <p:cNvPr id="38" name="文本框 37">
            <a:extLst>
              <a:ext uri="{FF2B5EF4-FFF2-40B4-BE49-F238E27FC236}">
                <a16:creationId xmlns:a16="http://schemas.microsoft.com/office/drawing/2014/main" id="{E6F3FB07-42EC-E33C-712A-71D225D70DCB}"/>
              </a:ext>
            </a:extLst>
          </p:cNvPr>
          <p:cNvSpPr txBox="1"/>
          <p:nvPr/>
        </p:nvSpPr>
        <p:spPr>
          <a:xfrm>
            <a:off x="15317679" y="15967373"/>
            <a:ext cx="282450" cy="369332"/>
          </a:xfrm>
          <a:prstGeom prst="rect">
            <a:avLst/>
          </a:prstGeom>
          <a:noFill/>
        </p:spPr>
        <p:txBody>
          <a:bodyPr wrap="none" rtlCol="0">
            <a:spAutoFit/>
          </a:bodyPr>
          <a:lstStyle/>
          <a:p>
            <a:r>
              <a:rPr lang="en-US" altLang="zh-CN" b="1" dirty="0"/>
              <a:t>L</a:t>
            </a:r>
            <a:endParaRPr lang="zh-CN" altLang="en-US" b="1" dirty="0"/>
          </a:p>
        </p:txBody>
      </p:sp>
      <p:pic>
        <p:nvPicPr>
          <p:cNvPr id="42" name="标准录音 8">
            <a:hlinkClick r:id="" action="ppaction://media"/>
            <a:extLst>
              <a:ext uri="{FF2B5EF4-FFF2-40B4-BE49-F238E27FC236}">
                <a16:creationId xmlns:a16="http://schemas.microsoft.com/office/drawing/2014/main" id="{133B45AF-4ECC-CCC1-A4FC-966ED73F428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2752589" y="1254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769"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2"/>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204</TotalTime>
  <Words>924</Words>
  <Application>Microsoft Office PowerPoint</Application>
  <PresentationFormat>ユーザー設定</PresentationFormat>
  <Paragraphs>51</Paragraphs>
  <Slides>1</Slides>
  <Notes>0</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Arimo</vt:lpstr>
      <vt:lpstr>Arial</vt:lpstr>
      <vt:lpstr>Calibri</vt:lpstr>
      <vt:lpstr>Calibri Light</vt:lpstr>
      <vt:lpstr>Times New Roman</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yuan ch</dc:creator>
  <cp:lastModifiedBy>ch yuan</cp:lastModifiedBy>
  <cp:revision>31</cp:revision>
  <dcterms:created xsi:type="dcterms:W3CDTF">2020-11-02T01:42:00Z</dcterms:created>
  <dcterms:modified xsi:type="dcterms:W3CDTF">2025-10-05T15:06:10Z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41F96420393C442F870D22BE2912F696_12</vt:lpwstr>
  </property>
  <property fmtid="{D5CDD505-2E9C-101B-9397-08002B2CF9AE}" pid="3" name="KSOProductBuildVer">
    <vt:lpwstr>2052-12.1.0.22529</vt:lpwstr>
  </property>
</Properties>
</file>